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2"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Lato" panose="020F0502020204030203" pitchFamily="34" charset="0"/>
      <p:regular r:id="rId42"/>
      <p:bold r:id="rId43"/>
      <p:italic r:id="rId44"/>
      <p:boldItalic r:id="rId45"/>
    </p:embeddedFont>
    <p:embeddedFont>
      <p:font typeface="Lato Black" panose="020F0502020204030203" pitchFamily="34" charset="0"/>
      <p:bold r:id="rId46"/>
      <p:boldItalic r:id="rId47"/>
    </p:embeddedFont>
    <p:embeddedFont>
      <p:font typeface="Lato Light" panose="020F0502020204030203"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864">
          <p15:clr>
            <a:srgbClr val="9AA0A6"/>
          </p15:clr>
        </p15:guide>
        <p15:guide id="4" pos="4968">
          <p15:clr>
            <a:srgbClr val="9AA0A6"/>
          </p15:clr>
        </p15:guide>
        <p15:guide id="5" orient="horz" pos="1123">
          <p15:clr>
            <a:srgbClr val="9AA0A6"/>
          </p15:clr>
        </p15:guide>
        <p15:guide id="6" orient="horz" pos="2936">
          <p15:clr>
            <a:srgbClr val="9AA0A6"/>
          </p15:clr>
        </p15:guide>
        <p15:guide id="7" pos="1064">
          <p15:clr>
            <a:srgbClr val="9AA0A6"/>
          </p15:clr>
        </p15:guide>
        <p15:guide id="8" orient="horz" pos="1372">
          <p15:clr>
            <a:srgbClr val="9AA0A6"/>
          </p15:clr>
        </p15:guide>
        <p15:guide id="9" pos="1263">
          <p15:clr>
            <a:srgbClr val="9AA0A6"/>
          </p15:clr>
        </p15:guide>
        <p15:guide id="10" orient="horz" pos="1836">
          <p15:clr>
            <a:srgbClr val="9AA0A6"/>
          </p15:clr>
        </p15:guide>
        <p15:guide id="11" pos="2049">
          <p15:clr>
            <a:srgbClr val="9AA0A6"/>
          </p15:clr>
        </p15:guide>
        <p15:guide id="12" orient="horz" pos="806">
          <p15:clr>
            <a:srgbClr val="9AA0A6"/>
          </p15:clr>
        </p15:guide>
        <p15:guide id="13" orient="horz" pos="302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0"/>
      </p:cViewPr>
      <p:guideLst>
        <p:guide orient="horz" pos="1620"/>
        <p:guide pos="2880"/>
        <p:guide pos="864"/>
        <p:guide pos="4968"/>
        <p:guide orient="horz" pos="1123"/>
        <p:guide orient="horz" pos="2936"/>
        <p:guide pos="1064"/>
        <p:guide orient="horz" pos="1372"/>
        <p:guide pos="1263"/>
        <p:guide orient="horz" pos="1836"/>
        <p:guide pos="2049"/>
        <p:guide orient="horz" pos="806"/>
        <p:guide orient="horz" pos="30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
        <p:cNvGrpSpPr/>
        <p:nvPr/>
      </p:nvGrpSpPr>
      <p:grpSpPr>
        <a:xfrm>
          <a:off x="0" y="0"/>
          <a:ext cx="0" cy="0"/>
          <a:chOff x="0" y="0"/>
          <a:chExt cx="0" cy="0"/>
        </a:xfrm>
      </p:grpSpPr>
      <p:sp>
        <p:nvSpPr>
          <p:cNvPr id="25" name="Google Shape;25;g6fca6bba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 name="Google Shape;26;g6fca6bba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latin typeface="Lato"/>
              <a:ea typeface="Lato"/>
              <a:cs typeface="Lato"/>
              <a:sym typeface="La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819c4b1d23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819c4b1d2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19c4b1d23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819c4b1d2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fca6bba44_0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fca6bba44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819c4b1d23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819c4b1d2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819c4b1d23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819c4b1d23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19c4b1d23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819c4b1d23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819c4b1d23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819c4b1d23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8283088f3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8283088f3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92c4254f9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92c4254f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283088f35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8283088f35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g6fca6bba44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 name="Google Shape;33;g6fca6bba4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92c4254f9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792c4254f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283088f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283088f35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283088f35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283088f35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283088f35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8283088f35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8283088f35_1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8283088f35_1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8283088f35_1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8283088f35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8283088f35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8283088f35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8283088f35_1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8283088f35_1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8283088f35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8283088f35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283088f35_1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283088f35_1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6fca6bba44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6fca6bba4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283088f35_1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283088f35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8283088f35_1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8283088f35_1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283088f35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283088f35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8283088f35_1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8283088f35_1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8283088f35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8283088f35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8283088f35_1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8283088f35_1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8283088f35_1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8283088f35_1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283088f35_1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8283088f35_1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283088f35_1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283088f35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8283088f35_1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8283088f35_1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819c4b1d2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819c4b1d2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Inbounds leads information.</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6fca6bba44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6fca6bba44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819c4b1d2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819c4b1d2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fca6bba44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fca6bba44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819c4b1d23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819c4b1d2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819c4b1d23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819c4b1d2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61299" y="1669025"/>
            <a:ext cx="7936200" cy="1418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4800"/>
              <a:buFont typeface="Lato"/>
              <a:buNone/>
              <a:defRPr sz="4800">
                <a:solidFill>
                  <a:srgbClr val="000000"/>
                </a:solidFill>
                <a:latin typeface="Lato"/>
                <a:ea typeface="Lato"/>
                <a:cs typeface="Lato"/>
                <a:sym typeface="Lato"/>
              </a:defRPr>
            </a:lvl1pPr>
            <a:lvl2pPr lvl="1" algn="ctr" rtl="0">
              <a:spcBef>
                <a:spcPts val="0"/>
              </a:spcBef>
              <a:spcAft>
                <a:spcPts val="0"/>
              </a:spcAft>
              <a:buSzPts val="5200"/>
              <a:buFont typeface="Lato"/>
              <a:buNone/>
              <a:defRPr sz="5200">
                <a:latin typeface="Lato"/>
                <a:ea typeface="Lato"/>
                <a:cs typeface="Lato"/>
                <a:sym typeface="Lato"/>
              </a:defRPr>
            </a:lvl2pPr>
            <a:lvl3pPr lvl="2" algn="ctr" rtl="0">
              <a:spcBef>
                <a:spcPts val="0"/>
              </a:spcBef>
              <a:spcAft>
                <a:spcPts val="0"/>
              </a:spcAft>
              <a:buSzPts val="5200"/>
              <a:buFont typeface="Lato"/>
              <a:buNone/>
              <a:defRPr sz="5200">
                <a:latin typeface="Lato"/>
                <a:ea typeface="Lato"/>
                <a:cs typeface="Lato"/>
                <a:sym typeface="Lato"/>
              </a:defRPr>
            </a:lvl3pPr>
            <a:lvl4pPr lvl="3" algn="ctr" rtl="0">
              <a:spcBef>
                <a:spcPts val="0"/>
              </a:spcBef>
              <a:spcAft>
                <a:spcPts val="0"/>
              </a:spcAft>
              <a:buSzPts val="5200"/>
              <a:buFont typeface="Lato"/>
              <a:buNone/>
              <a:defRPr sz="5200">
                <a:latin typeface="Lato"/>
                <a:ea typeface="Lato"/>
                <a:cs typeface="Lato"/>
                <a:sym typeface="Lato"/>
              </a:defRPr>
            </a:lvl4pPr>
            <a:lvl5pPr lvl="4" algn="ctr" rtl="0">
              <a:spcBef>
                <a:spcPts val="0"/>
              </a:spcBef>
              <a:spcAft>
                <a:spcPts val="0"/>
              </a:spcAft>
              <a:buSzPts val="5200"/>
              <a:buFont typeface="Lato"/>
              <a:buNone/>
              <a:defRPr sz="5200">
                <a:latin typeface="Lato"/>
                <a:ea typeface="Lato"/>
                <a:cs typeface="Lato"/>
                <a:sym typeface="Lato"/>
              </a:defRPr>
            </a:lvl5pPr>
            <a:lvl6pPr lvl="5" algn="ctr" rtl="0">
              <a:spcBef>
                <a:spcPts val="0"/>
              </a:spcBef>
              <a:spcAft>
                <a:spcPts val="0"/>
              </a:spcAft>
              <a:buSzPts val="5200"/>
              <a:buFont typeface="Lato"/>
              <a:buNone/>
              <a:defRPr sz="5200">
                <a:latin typeface="Lato"/>
                <a:ea typeface="Lato"/>
                <a:cs typeface="Lato"/>
                <a:sym typeface="Lato"/>
              </a:defRPr>
            </a:lvl6pPr>
            <a:lvl7pPr lvl="6" algn="ctr" rtl="0">
              <a:spcBef>
                <a:spcPts val="0"/>
              </a:spcBef>
              <a:spcAft>
                <a:spcPts val="0"/>
              </a:spcAft>
              <a:buSzPts val="5200"/>
              <a:buFont typeface="Lato"/>
              <a:buNone/>
              <a:defRPr sz="5200">
                <a:latin typeface="Lato"/>
                <a:ea typeface="Lato"/>
                <a:cs typeface="Lato"/>
                <a:sym typeface="Lato"/>
              </a:defRPr>
            </a:lvl7pPr>
            <a:lvl8pPr lvl="7" algn="ctr" rtl="0">
              <a:spcBef>
                <a:spcPts val="0"/>
              </a:spcBef>
              <a:spcAft>
                <a:spcPts val="0"/>
              </a:spcAft>
              <a:buSzPts val="5200"/>
              <a:buFont typeface="Lato"/>
              <a:buNone/>
              <a:defRPr sz="5200">
                <a:latin typeface="Lato"/>
                <a:ea typeface="Lato"/>
                <a:cs typeface="Lato"/>
                <a:sym typeface="Lato"/>
              </a:defRPr>
            </a:lvl8pPr>
            <a:lvl9pPr lvl="8" algn="ctr" rtl="0">
              <a:spcBef>
                <a:spcPts val="0"/>
              </a:spcBef>
              <a:spcAft>
                <a:spcPts val="0"/>
              </a:spcAft>
              <a:buSzPts val="5200"/>
              <a:buFont typeface="Lato"/>
              <a:buNone/>
              <a:defRPr sz="5200">
                <a:latin typeface="Lato"/>
                <a:ea typeface="Lato"/>
                <a:cs typeface="Lato"/>
                <a:sym typeface="Lato"/>
              </a:defRPr>
            </a:lvl9pPr>
          </a:lstStyle>
          <a:p>
            <a:endParaRPr/>
          </a:p>
        </p:txBody>
      </p:sp>
      <p:sp>
        <p:nvSpPr>
          <p:cNvPr id="11" name="Google Shape;11;p2"/>
          <p:cNvSpPr txBox="1">
            <a:spLocks noGrp="1"/>
          </p:cNvSpPr>
          <p:nvPr>
            <p:ph type="subTitle" idx="1"/>
          </p:nvPr>
        </p:nvSpPr>
        <p:spPr>
          <a:xfrm>
            <a:off x="561300" y="2948600"/>
            <a:ext cx="6039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4C4C"/>
              </a:buClr>
              <a:buSzPts val="2800"/>
              <a:buFont typeface="Lato Light"/>
              <a:buNone/>
              <a:defRPr sz="2800">
                <a:solidFill>
                  <a:srgbClr val="FF4C4C"/>
                </a:solidFill>
                <a:latin typeface="Lato Light"/>
                <a:ea typeface="Lato Light"/>
                <a:cs typeface="Lato Light"/>
                <a:sym typeface="Lato Light"/>
              </a:defRPr>
            </a:lvl1pPr>
            <a:lvl2pPr lvl="1"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2pPr>
            <a:lvl3pPr lvl="2"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3pPr>
            <a:lvl4pPr lvl="3"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4pPr>
            <a:lvl5pPr lvl="4"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5pPr>
            <a:lvl6pPr lvl="5"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6pPr>
            <a:lvl7pPr lvl="6"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7pPr>
            <a:lvl8pPr lvl="7"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8pPr>
            <a:lvl9pPr lvl="8" rtl="0">
              <a:lnSpc>
                <a:spcPct val="100000"/>
              </a:lnSpc>
              <a:spcBef>
                <a:spcPts val="0"/>
              </a:spcBef>
              <a:spcAft>
                <a:spcPts val="0"/>
              </a:spcAft>
              <a:buClr>
                <a:srgbClr val="FFC000"/>
              </a:buClr>
              <a:buSzPts val="2800"/>
              <a:buFont typeface="Lato Light"/>
              <a:buNone/>
              <a:defRPr sz="2800">
                <a:solidFill>
                  <a:srgbClr val="FFC000"/>
                </a:solidFill>
                <a:latin typeface="Lato Light"/>
                <a:ea typeface="Lato Light"/>
                <a:cs typeface="Lato Light"/>
                <a:sym typeface="Lato Light"/>
              </a:defRPr>
            </a:lvl9pPr>
          </a:lstStyle>
          <a:p>
            <a:endParaRPr/>
          </a:p>
        </p:txBody>
      </p:sp>
      <p:sp>
        <p:nvSpPr>
          <p:cNvPr id="12" name="Google Shape;12;p2"/>
          <p:cNvSpPr txBox="1">
            <a:spLocks noGrp="1"/>
          </p:cNvSpPr>
          <p:nvPr>
            <p:ph type="ctrTitle" idx="2"/>
          </p:nvPr>
        </p:nvSpPr>
        <p:spPr>
          <a:xfrm>
            <a:off x="6414025" y="4452325"/>
            <a:ext cx="2280600" cy="4479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400"/>
              <a:buFont typeface="Lato Light"/>
              <a:buNone/>
              <a:defRPr sz="1400">
                <a:solidFill>
                  <a:srgbClr val="FFFFFF"/>
                </a:solidFill>
                <a:latin typeface="Lato Light"/>
                <a:ea typeface="Lato Light"/>
                <a:cs typeface="Lato Light"/>
                <a:sym typeface="Lato Light"/>
              </a:defRPr>
            </a:lvl1pPr>
            <a:lvl2pPr lvl="1" algn="r" rtl="0">
              <a:spcBef>
                <a:spcPts val="0"/>
              </a:spcBef>
              <a:spcAft>
                <a:spcPts val="0"/>
              </a:spcAft>
              <a:buSzPts val="1400"/>
              <a:buFont typeface="Lato"/>
              <a:buNone/>
              <a:defRPr sz="1400">
                <a:latin typeface="Lato"/>
                <a:ea typeface="Lato"/>
                <a:cs typeface="Lato"/>
                <a:sym typeface="Lato"/>
              </a:defRPr>
            </a:lvl2pPr>
            <a:lvl3pPr lvl="2" algn="r" rtl="0">
              <a:spcBef>
                <a:spcPts val="0"/>
              </a:spcBef>
              <a:spcAft>
                <a:spcPts val="0"/>
              </a:spcAft>
              <a:buSzPts val="1400"/>
              <a:buFont typeface="Lato"/>
              <a:buNone/>
              <a:defRPr sz="1400">
                <a:latin typeface="Lato"/>
                <a:ea typeface="Lato"/>
                <a:cs typeface="Lato"/>
                <a:sym typeface="Lato"/>
              </a:defRPr>
            </a:lvl3pPr>
            <a:lvl4pPr lvl="3" algn="r" rtl="0">
              <a:spcBef>
                <a:spcPts val="0"/>
              </a:spcBef>
              <a:spcAft>
                <a:spcPts val="0"/>
              </a:spcAft>
              <a:buSzPts val="1400"/>
              <a:buFont typeface="Lato"/>
              <a:buNone/>
              <a:defRPr sz="1400">
                <a:latin typeface="Lato"/>
                <a:ea typeface="Lato"/>
                <a:cs typeface="Lato"/>
                <a:sym typeface="Lato"/>
              </a:defRPr>
            </a:lvl4pPr>
            <a:lvl5pPr lvl="4" algn="r" rtl="0">
              <a:spcBef>
                <a:spcPts val="0"/>
              </a:spcBef>
              <a:spcAft>
                <a:spcPts val="0"/>
              </a:spcAft>
              <a:buSzPts val="1400"/>
              <a:buFont typeface="Lato"/>
              <a:buNone/>
              <a:defRPr sz="1400">
                <a:latin typeface="Lato"/>
                <a:ea typeface="Lato"/>
                <a:cs typeface="Lato"/>
                <a:sym typeface="Lato"/>
              </a:defRPr>
            </a:lvl5pPr>
            <a:lvl6pPr lvl="5" algn="r" rtl="0">
              <a:spcBef>
                <a:spcPts val="0"/>
              </a:spcBef>
              <a:spcAft>
                <a:spcPts val="0"/>
              </a:spcAft>
              <a:buSzPts val="1400"/>
              <a:buFont typeface="Lato"/>
              <a:buNone/>
              <a:defRPr sz="1400">
                <a:latin typeface="Lato"/>
                <a:ea typeface="Lato"/>
                <a:cs typeface="Lato"/>
                <a:sym typeface="Lato"/>
              </a:defRPr>
            </a:lvl6pPr>
            <a:lvl7pPr lvl="6" algn="r" rtl="0">
              <a:spcBef>
                <a:spcPts val="0"/>
              </a:spcBef>
              <a:spcAft>
                <a:spcPts val="0"/>
              </a:spcAft>
              <a:buSzPts val="1400"/>
              <a:buFont typeface="Lato"/>
              <a:buNone/>
              <a:defRPr sz="1400">
                <a:latin typeface="Lato"/>
                <a:ea typeface="Lato"/>
                <a:cs typeface="Lato"/>
                <a:sym typeface="Lato"/>
              </a:defRPr>
            </a:lvl7pPr>
            <a:lvl8pPr lvl="7" algn="r" rtl="0">
              <a:spcBef>
                <a:spcPts val="0"/>
              </a:spcBef>
              <a:spcAft>
                <a:spcPts val="0"/>
              </a:spcAft>
              <a:buSzPts val="1400"/>
              <a:buFont typeface="Lato"/>
              <a:buNone/>
              <a:defRPr sz="1400">
                <a:latin typeface="Lato"/>
                <a:ea typeface="Lato"/>
                <a:cs typeface="Lato"/>
                <a:sym typeface="Lato"/>
              </a:defRPr>
            </a:lvl8pPr>
            <a:lvl9pPr lvl="8" algn="r" rtl="0">
              <a:spcBef>
                <a:spcPts val="0"/>
              </a:spcBef>
              <a:spcAft>
                <a:spcPts val="0"/>
              </a:spcAft>
              <a:buSzPts val="1400"/>
              <a:buFont typeface="Lato"/>
              <a:buNone/>
              <a:defRPr sz="1400">
                <a:latin typeface="Lato"/>
                <a:ea typeface="Lato"/>
                <a:cs typeface="Lato"/>
                <a:sym typeface="Lato"/>
              </a:defRPr>
            </a:lvl9pPr>
          </a:lstStyle>
          <a:p>
            <a:endParaRPr/>
          </a:p>
        </p:txBody>
      </p:sp>
      <p:pic>
        <p:nvPicPr>
          <p:cNvPr id="13" name="Google Shape;13;p2"/>
          <p:cNvPicPr preferRelativeResize="0"/>
          <p:nvPr/>
        </p:nvPicPr>
        <p:blipFill>
          <a:blip r:embed="rId2">
            <a:alphaModFix/>
          </a:blip>
          <a:stretch>
            <a:fillRect/>
          </a:stretch>
        </p:blipFill>
        <p:spPr>
          <a:xfrm>
            <a:off x="0" y="3591200"/>
            <a:ext cx="4503001" cy="714375"/>
          </a:xfrm>
          <a:prstGeom prst="rect">
            <a:avLst/>
          </a:prstGeom>
          <a:noFill/>
          <a:ln>
            <a:noFill/>
          </a:ln>
        </p:spPr>
      </p:pic>
      <p:pic>
        <p:nvPicPr>
          <p:cNvPr id="14" name="Google Shape;14;p2" title="Pathstream Logo"/>
          <p:cNvPicPr preferRelativeResize="0"/>
          <p:nvPr/>
        </p:nvPicPr>
        <p:blipFill>
          <a:blip r:embed="rId3">
            <a:alphaModFix/>
          </a:blip>
          <a:stretch>
            <a:fillRect/>
          </a:stretch>
        </p:blipFill>
        <p:spPr>
          <a:xfrm>
            <a:off x="6700625" y="-59750"/>
            <a:ext cx="2821825" cy="1667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TITLE_3">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0" y="1226000"/>
            <a:ext cx="2394349" cy="379850"/>
          </a:xfrm>
          <a:prstGeom prst="rect">
            <a:avLst/>
          </a:prstGeom>
          <a:noFill/>
          <a:ln>
            <a:noFill/>
          </a:ln>
        </p:spPr>
      </p:pic>
      <p:sp>
        <p:nvSpPr>
          <p:cNvPr id="17" name="Google Shape;17;p3"/>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000000"/>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 name="Google Shape;18;p3" title="Pathstream Logo"/>
          <p:cNvPicPr preferRelativeResize="0"/>
          <p:nvPr/>
        </p:nvPicPr>
        <p:blipFill>
          <a:blip r:embed="rId3">
            <a:alphaModFix/>
          </a:blip>
          <a:stretch>
            <a:fillRect/>
          </a:stretch>
        </p:blipFill>
        <p:spPr>
          <a:xfrm>
            <a:off x="6924350" y="-59750"/>
            <a:ext cx="2598100" cy="153552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_3_2_1">
    <p:spTree>
      <p:nvGrpSpPr>
        <p:cNvPr id="1" name="Shape 1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1">
  <p:cSld name="TITLE_4">
    <p:spTree>
      <p:nvGrpSpPr>
        <p:cNvPr id="1" name="Shape 20"/>
        <p:cNvGrpSpPr/>
        <p:nvPr/>
      </p:nvGrpSpPr>
      <p:grpSpPr>
        <a:xfrm>
          <a:off x="0" y="0"/>
          <a:ext cx="0" cy="0"/>
          <a:chOff x="0" y="0"/>
          <a:chExt cx="0" cy="0"/>
        </a:xfrm>
      </p:grpSpPr>
      <p:sp>
        <p:nvSpPr>
          <p:cNvPr id="21" name="Google Shape;21;p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2" name="Google Shape;22;p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
        <p:cNvGrpSpPr/>
        <p:nvPr/>
      </p:nvGrpSpPr>
      <p:grpSpPr>
        <a:xfrm>
          <a:off x="0" y="0"/>
          <a:ext cx="0" cy="0"/>
          <a:chOff x="0" y="0"/>
          <a:chExt cx="0" cy="0"/>
        </a:xfrm>
      </p:grpSpPr>
      <p:sp>
        <p:nvSpPr>
          <p:cNvPr id="28" name="Google Shape;28;p6"/>
          <p:cNvSpPr txBox="1">
            <a:spLocks noGrp="1"/>
          </p:cNvSpPr>
          <p:nvPr>
            <p:ph type="ctrTitle"/>
          </p:nvPr>
        </p:nvSpPr>
        <p:spPr>
          <a:xfrm>
            <a:off x="429599" y="1570725"/>
            <a:ext cx="7936200" cy="141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2800">
                <a:solidFill>
                  <a:srgbClr val="434343"/>
                </a:solidFill>
                <a:latin typeface="Lato Black"/>
                <a:ea typeface="Lato Black"/>
                <a:cs typeface="Lato Black"/>
                <a:sym typeface="Lato Black"/>
              </a:rPr>
              <a:t>Lead Management in Salesforce </a:t>
            </a:r>
            <a:endParaRPr sz="1800">
              <a:solidFill>
                <a:schemeClr val="dk2"/>
              </a:solidFill>
            </a:endParaRPr>
          </a:p>
          <a:p>
            <a:pPr marL="0" lvl="0" indent="0" algn="l" rtl="0">
              <a:spcBef>
                <a:spcPts val="0"/>
              </a:spcBef>
              <a:spcAft>
                <a:spcPts val="0"/>
              </a:spcAft>
              <a:buNone/>
            </a:pPr>
            <a:r>
              <a:rPr lang="en" sz="1800">
                <a:solidFill>
                  <a:schemeClr val="dk2"/>
                </a:solidFill>
              </a:rPr>
              <a:t>Independent Project: Use Salesforce to Identify Sales Prospects</a:t>
            </a:r>
            <a:endParaRPr/>
          </a:p>
        </p:txBody>
      </p:sp>
      <p:sp>
        <p:nvSpPr>
          <p:cNvPr id="29" name="Google Shape;29;p6"/>
          <p:cNvSpPr txBox="1">
            <a:spLocks noGrp="1"/>
          </p:cNvSpPr>
          <p:nvPr>
            <p:ph type="subTitle" idx="1"/>
          </p:nvPr>
        </p:nvSpPr>
        <p:spPr>
          <a:xfrm>
            <a:off x="505125" y="2989425"/>
            <a:ext cx="6039000" cy="570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i="1">
                <a:solidFill>
                  <a:srgbClr val="FC5155"/>
                </a:solidFill>
                <a:latin typeface="Lato"/>
                <a:ea typeface="Lato"/>
                <a:cs typeface="Lato"/>
                <a:sym typeface="Lato"/>
              </a:rPr>
              <a:t>Basanta Gurung</a:t>
            </a:r>
            <a:endParaRPr dirty="0"/>
          </a:p>
        </p:txBody>
      </p:sp>
      <p:sp>
        <p:nvSpPr>
          <p:cNvPr id="30" name="Google Shape;30;p6"/>
          <p:cNvSpPr txBox="1">
            <a:spLocks noGrp="1"/>
          </p:cNvSpPr>
          <p:nvPr>
            <p:ph type="ctrTitle" idx="2"/>
          </p:nvPr>
        </p:nvSpPr>
        <p:spPr>
          <a:xfrm>
            <a:off x="6414025" y="4452325"/>
            <a:ext cx="2280600" cy="44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p:nvPr/>
        </p:nvSpPr>
        <p:spPr>
          <a:xfrm>
            <a:off x="1371600" y="1783250"/>
            <a:ext cx="6515100" cy="28782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0" lvl="0" indent="0" algn="ctr" rtl="0">
              <a:spcBef>
                <a:spcPts val="0"/>
              </a:spcBef>
              <a:spcAft>
                <a:spcPts val="0"/>
              </a:spcAft>
              <a:buClr>
                <a:schemeClr val="dk1"/>
              </a:buClr>
              <a:buSzPts val="1100"/>
              <a:buFont typeface="Arial"/>
              <a:buNone/>
            </a:pPr>
            <a:r>
              <a:rPr lang="en" sz="1800" b="1" i="1">
                <a:solidFill>
                  <a:srgbClr val="4D4D4D"/>
                </a:solidFill>
                <a:latin typeface="Lato"/>
                <a:ea typeface="Lato"/>
                <a:cs typeface="Lato"/>
                <a:sym typeface="Lato"/>
              </a:rPr>
              <a:t>Insert Part A, Task 3, Step 3 screenshot here.</a:t>
            </a:r>
            <a:endParaRPr sz="1800" b="1" i="1">
              <a:solidFill>
                <a:srgbClr val="4D4D4D"/>
              </a:solidFill>
              <a:latin typeface="Lato"/>
              <a:ea typeface="Lato"/>
              <a:cs typeface="Lato"/>
              <a:sym typeface="Lato"/>
            </a:endParaRPr>
          </a:p>
          <a:p>
            <a:pPr marL="0" lvl="0" indent="0" algn="ctr" rtl="0">
              <a:spcBef>
                <a:spcPts val="0"/>
              </a:spcBef>
              <a:spcAft>
                <a:spcPts val="0"/>
              </a:spcAft>
              <a:buNone/>
            </a:pPr>
            <a:endParaRPr sz="1800" b="1" i="1">
              <a:solidFill>
                <a:srgbClr val="4D4D4D"/>
              </a:solidFill>
              <a:latin typeface="Lato"/>
              <a:ea typeface="Lato"/>
              <a:cs typeface="Lato"/>
              <a:sym typeface="Lato"/>
            </a:endParaRPr>
          </a:p>
        </p:txBody>
      </p:sp>
      <p:sp>
        <p:nvSpPr>
          <p:cNvPr id="101" name="Google Shape;101;p15"/>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3:</a:t>
            </a:r>
            <a:r>
              <a:rPr lang="en" sz="2400">
                <a:solidFill>
                  <a:srgbClr val="434343"/>
                </a:solidFill>
                <a:latin typeface="Lato Black"/>
                <a:ea typeface="Lato Black"/>
                <a:cs typeface="Lato Black"/>
                <a:sym typeface="Lato Black"/>
              </a:rPr>
              <a:t> Step 3 screenshot</a:t>
            </a:r>
            <a:endParaRPr>
              <a:solidFill>
                <a:schemeClr val="dk1"/>
              </a:solidFill>
            </a:endParaRPr>
          </a:p>
          <a:p>
            <a:pPr marL="0" lvl="0" indent="0" algn="l" rtl="0">
              <a:spcBef>
                <a:spcPts val="0"/>
              </a:spcBef>
              <a:spcAft>
                <a:spcPts val="0"/>
              </a:spcAft>
              <a:buNone/>
            </a:pPr>
            <a:endParaRPr sz="2400">
              <a:solidFill>
                <a:srgbClr val="FC5155"/>
              </a:solidFill>
              <a:latin typeface="Lato Black"/>
              <a:ea typeface="Lato Black"/>
              <a:cs typeface="Lato Black"/>
              <a:sym typeface="Lato Black"/>
            </a:endParaRPr>
          </a:p>
          <a:p>
            <a:pPr marL="0" lvl="0" indent="0" algn="l" rtl="0">
              <a:spcBef>
                <a:spcPts val="0"/>
              </a:spcBef>
              <a:spcAft>
                <a:spcPts val="0"/>
              </a:spcAft>
              <a:buNone/>
            </a:pPr>
            <a:endParaRPr/>
          </a:p>
        </p:txBody>
      </p:sp>
      <p:pic>
        <p:nvPicPr>
          <p:cNvPr id="102" name="Google Shape;102;p15"/>
          <p:cNvPicPr preferRelativeResize="0"/>
          <p:nvPr/>
        </p:nvPicPr>
        <p:blipFill>
          <a:blip r:embed="rId3">
            <a:alphaModFix/>
          </a:blip>
          <a:stretch>
            <a:fillRect/>
          </a:stretch>
        </p:blipFill>
        <p:spPr>
          <a:xfrm>
            <a:off x="1371600" y="1783250"/>
            <a:ext cx="6515098" cy="28782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txBox="1"/>
          <p:nvPr/>
        </p:nvSpPr>
        <p:spPr>
          <a:xfrm>
            <a:off x="1371600" y="1783250"/>
            <a:ext cx="6515100" cy="28782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0" lvl="0" indent="0" algn="ctr" rtl="0">
              <a:spcBef>
                <a:spcPts val="0"/>
              </a:spcBef>
              <a:spcAft>
                <a:spcPts val="0"/>
              </a:spcAft>
              <a:buClr>
                <a:schemeClr val="dk1"/>
              </a:buClr>
              <a:buSzPts val="1100"/>
              <a:buFont typeface="Arial"/>
              <a:buNone/>
            </a:pPr>
            <a:r>
              <a:rPr lang="en" sz="1800" b="1" i="1">
                <a:solidFill>
                  <a:srgbClr val="4D4D4D"/>
                </a:solidFill>
                <a:latin typeface="Lato"/>
                <a:ea typeface="Lato"/>
                <a:cs typeface="Lato"/>
                <a:sym typeface="Lato"/>
              </a:rPr>
              <a:t>Insert Part A, Task 3, Step 4 screenshot here.</a:t>
            </a:r>
            <a:endParaRPr sz="1800" b="1" i="1">
              <a:solidFill>
                <a:srgbClr val="4D4D4D"/>
              </a:solidFill>
              <a:latin typeface="Lato"/>
              <a:ea typeface="Lato"/>
              <a:cs typeface="Lato"/>
              <a:sym typeface="Lato"/>
            </a:endParaRPr>
          </a:p>
          <a:p>
            <a:pPr marL="0" lvl="0" indent="0" algn="ctr" rtl="0">
              <a:spcBef>
                <a:spcPts val="0"/>
              </a:spcBef>
              <a:spcAft>
                <a:spcPts val="0"/>
              </a:spcAft>
              <a:buNone/>
            </a:pPr>
            <a:endParaRPr sz="1800" b="1" i="1">
              <a:solidFill>
                <a:srgbClr val="4D4D4D"/>
              </a:solidFill>
              <a:latin typeface="Lato"/>
              <a:ea typeface="Lato"/>
              <a:cs typeface="Lato"/>
              <a:sym typeface="Lato"/>
            </a:endParaRPr>
          </a:p>
        </p:txBody>
      </p:sp>
      <p:sp>
        <p:nvSpPr>
          <p:cNvPr id="108" name="Google Shape;108;p16"/>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3:</a:t>
            </a:r>
            <a:r>
              <a:rPr lang="en" sz="2400">
                <a:solidFill>
                  <a:srgbClr val="434343"/>
                </a:solidFill>
                <a:latin typeface="Lato Black"/>
                <a:ea typeface="Lato Black"/>
                <a:cs typeface="Lato Black"/>
                <a:sym typeface="Lato Black"/>
              </a:rPr>
              <a:t> Step 4 screenshot</a:t>
            </a:r>
            <a:endParaRPr>
              <a:solidFill>
                <a:schemeClr val="dk1"/>
              </a:solidFill>
            </a:endParaRPr>
          </a:p>
          <a:p>
            <a:pPr marL="0" lvl="0" indent="0" algn="l" rtl="0">
              <a:spcBef>
                <a:spcPts val="0"/>
              </a:spcBef>
              <a:spcAft>
                <a:spcPts val="0"/>
              </a:spcAft>
              <a:buNone/>
            </a:pPr>
            <a:endParaRPr sz="2400">
              <a:solidFill>
                <a:srgbClr val="FC5155"/>
              </a:solidFill>
              <a:latin typeface="Lato Black"/>
              <a:ea typeface="Lato Black"/>
              <a:cs typeface="Lato Black"/>
              <a:sym typeface="Lato Black"/>
            </a:endParaRPr>
          </a:p>
          <a:p>
            <a:pPr marL="0" lvl="0" indent="0" algn="l" rtl="0">
              <a:spcBef>
                <a:spcPts val="0"/>
              </a:spcBef>
              <a:spcAft>
                <a:spcPts val="0"/>
              </a:spcAft>
              <a:buNone/>
            </a:pPr>
            <a:endParaRPr/>
          </a:p>
        </p:txBody>
      </p:sp>
      <p:pic>
        <p:nvPicPr>
          <p:cNvPr id="109" name="Google Shape;109;p16"/>
          <p:cNvPicPr preferRelativeResize="0"/>
          <p:nvPr/>
        </p:nvPicPr>
        <p:blipFill>
          <a:blip r:embed="rId3">
            <a:alphaModFix/>
          </a:blip>
          <a:stretch>
            <a:fillRect/>
          </a:stretch>
        </p:blipFill>
        <p:spPr>
          <a:xfrm>
            <a:off x="1371525" y="1783250"/>
            <a:ext cx="6515098" cy="28782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p:nvPr/>
        </p:nvSpPr>
        <p:spPr>
          <a:xfrm>
            <a:off x="1371600" y="1783250"/>
            <a:ext cx="6515100" cy="28782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0" rIns="91425" bIns="91425" anchor="ctr"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After you’ve associated all 10 leads with the new campaign, navigate to the Campaigns tab of your Sales app. Take</a:t>
            </a:r>
            <a:br>
              <a:rPr lang="en" sz="1800" b="1" i="1">
                <a:solidFill>
                  <a:srgbClr val="4D4D4D"/>
                </a:solidFill>
                <a:latin typeface="Lato"/>
                <a:ea typeface="Lato"/>
                <a:cs typeface="Lato"/>
                <a:sym typeface="Lato"/>
              </a:rPr>
            </a:br>
            <a:r>
              <a:rPr lang="en" sz="1800" b="1" i="1">
                <a:solidFill>
                  <a:srgbClr val="4D4D4D"/>
                </a:solidFill>
                <a:latin typeface="Lato"/>
                <a:ea typeface="Lato"/>
                <a:cs typeface="Lato"/>
                <a:sym typeface="Lato"/>
              </a:rPr>
              <a:t>a screenshot of the Campaign Members page of the Social Media Conference Email that shows all the leads you’ve</a:t>
            </a:r>
            <a:br>
              <a:rPr lang="en" sz="1800" b="1" i="1">
                <a:solidFill>
                  <a:srgbClr val="4D4D4D"/>
                </a:solidFill>
                <a:latin typeface="Lato"/>
                <a:ea typeface="Lato"/>
                <a:cs typeface="Lato"/>
                <a:sym typeface="Lato"/>
              </a:rPr>
            </a:br>
            <a:r>
              <a:rPr lang="en" sz="1800" b="1" i="1">
                <a:solidFill>
                  <a:srgbClr val="4D4D4D"/>
                </a:solidFill>
                <a:latin typeface="Lato"/>
                <a:ea typeface="Lato"/>
                <a:cs typeface="Lato"/>
                <a:sym typeface="Lato"/>
              </a:rPr>
              <a:t> just associated with this campaign, and insert it on the next slide.</a:t>
            </a:r>
            <a:endParaRPr sz="1800" b="1" i="1">
              <a:solidFill>
                <a:srgbClr val="4D4D4D"/>
              </a:solidFill>
              <a:latin typeface="Lato"/>
              <a:ea typeface="Lato"/>
              <a:cs typeface="Lato"/>
              <a:sym typeface="Lato"/>
            </a:endParaRPr>
          </a:p>
        </p:txBody>
      </p:sp>
      <p:sp>
        <p:nvSpPr>
          <p:cNvPr id="115" name="Google Shape;115;p17"/>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4:</a:t>
            </a:r>
            <a:r>
              <a:rPr lang="en" sz="2400">
                <a:solidFill>
                  <a:srgbClr val="434343"/>
                </a:solidFill>
                <a:latin typeface="Lato Black"/>
                <a:ea typeface="Lato Black"/>
                <a:cs typeface="Lato Black"/>
                <a:sym typeface="Lato Black"/>
              </a:rPr>
              <a:t> Associate Your Leads with a Campaign</a:t>
            </a:r>
            <a:endParaRPr>
              <a:solidFill>
                <a:schemeClr val="dk1"/>
              </a:solidFill>
            </a:endParaRPr>
          </a:p>
          <a:p>
            <a:pPr marL="0" lvl="0" indent="0" algn="l" rtl="0">
              <a:spcBef>
                <a:spcPts val="0"/>
              </a:spcBef>
              <a:spcAft>
                <a:spcPts val="0"/>
              </a:spcAft>
              <a:buNone/>
            </a:pPr>
            <a:endParaRPr sz="2400">
              <a:solidFill>
                <a:srgbClr val="FC5155"/>
              </a:solidFill>
              <a:latin typeface="Lato Black"/>
              <a:ea typeface="Lato Black"/>
              <a:cs typeface="Lato Black"/>
              <a:sym typeface="Lato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p:nvPr/>
        </p:nvSpPr>
        <p:spPr>
          <a:xfrm>
            <a:off x="1371600" y="1783250"/>
            <a:ext cx="6515100" cy="28782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0" lvl="0" indent="0" algn="ctr" rtl="0">
              <a:spcBef>
                <a:spcPts val="0"/>
              </a:spcBef>
              <a:spcAft>
                <a:spcPts val="0"/>
              </a:spcAft>
              <a:buClr>
                <a:schemeClr val="dk1"/>
              </a:buClr>
              <a:buSzPts val="1100"/>
              <a:buFont typeface="Arial"/>
              <a:buNone/>
            </a:pPr>
            <a:r>
              <a:rPr lang="en" sz="1800" b="1" i="1">
                <a:solidFill>
                  <a:srgbClr val="4D4D4D"/>
                </a:solidFill>
                <a:latin typeface="Lato"/>
                <a:ea typeface="Lato"/>
                <a:cs typeface="Lato"/>
                <a:sym typeface="Lato"/>
              </a:rPr>
              <a:t>Insert Part A, Task 4 screenshot here.</a:t>
            </a:r>
            <a:endParaRPr sz="1800" b="1" i="1">
              <a:solidFill>
                <a:srgbClr val="4D4D4D"/>
              </a:solidFill>
              <a:latin typeface="Lato"/>
              <a:ea typeface="Lato"/>
              <a:cs typeface="Lato"/>
              <a:sym typeface="Lato"/>
            </a:endParaRPr>
          </a:p>
          <a:p>
            <a:pPr marL="0" lvl="0" indent="0" algn="ctr" rtl="0">
              <a:spcBef>
                <a:spcPts val="0"/>
              </a:spcBef>
              <a:spcAft>
                <a:spcPts val="0"/>
              </a:spcAft>
              <a:buNone/>
            </a:pPr>
            <a:endParaRPr sz="1800" b="1" i="1">
              <a:solidFill>
                <a:srgbClr val="4D4D4D"/>
              </a:solidFill>
              <a:latin typeface="Lato"/>
              <a:ea typeface="Lato"/>
              <a:cs typeface="Lato"/>
              <a:sym typeface="Lato"/>
            </a:endParaRPr>
          </a:p>
        </p:txBody>
      </p:sp>
      <p:sp>
        <p:nvSpPr>
          <p:cNvPr id="121" name="Google Shape;121;p18"/>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4:</a:t>
            </a:r>
            <a:r>
              <a:rPr lang="en" sz="2400">
                <a:solidFill>
                  <a:srgbClr val="434343"/>
                </a:solidFill>
                <a:latin typeface="Lato Black"/>
                <a:ea typeface="Lato Black"/>
                <a:cs typeface="Lato Black"/>
                <a:sym typeface="Lato Black"/>
              </a:rPr>
              <a:t> Screenshot</a:t>
            </a:r>
            <a:endParaRPr>
              <a:solidFill>
                <a:schemeClr val="dk1"/>
              </a:solidFill>
            </a:endParaRPr>
          </a:p>
          <a:p>
            <a:pPr marL="0" lvl="0" indent="0" algn="l" rtl="0">
              <a:spcBef>
                <a:spcPts val="0"/>
              </a:spcBef>
              <a:spcAft>
                <a:spcPts val="0"/>
              </a:spcAft>
              <a:buNone/>
            </a:pPr>
            <a:endParaRPr sz="2400">
              <a:solidFill>
                <a:srgbClr val="FC5155"/>
              </a:solidFill>
              <a:latin typeface="Lato Black"/>
              <a:ea typeface="Lato Black"/>
              <a:cs typeface="Lato Black"/>
              <a:sym typeface="Lato Black"/>
            </a:endParaRPr>
          </a:p>
        </p:txBody>
      </p:sp>
      <p:pic>
        <p:nvPicPr>
          <p:cNvPr id="122" name="Google Shape;122;p18"/>
          <p:cNvPicPr preferRelativeResize="0"/>
          <p:nvPr/>
        </p:nvPicPr>
        <p:blipFill>
          <a:blip r:embed="rId3">
            <a:alphaModFix/>
          </a:blip>
          <a:stretch>
            <a:fillRect/>
          </a:stretch>
        </p:blipFill>
        <p:spPr>
          <a:xfrm>
            <a:off x="1371525" y="1783250"/>
            <a:ext cx="6515098" cy="2878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p:nvPr/>
        </p:nvSpPr>
        <p:spPr>
          <a:xfrm>
            <a:off x="1371600" y="1783250"/>
            <a:ext cx="6515100" cy="28782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0" rIns="91425" bIns="1463025" anchor="ctr" anchorCtr="0">
            <a:noAutofit/>
          </a:bodyPr>
          <a:lstStyle/>
          <a:p>
            <a:pPr marL="91440" lvl="0" indent="0" algn="l" rtl="0">
              <a:spcBef>
                <a:spcPts val="0"/>
              </a:spcBef>
              <a:spcAft>
                <a:spcPts val="0"/>
              </a:spcAft>
              <a:buNone/>
            </a:pPr>
            <a:r>
              <a:rPr lang="en" sz="1600" b="1" i="1">
                <a:solidFill>
                  <a:srgbClr val="4D4D4D"/>
                </a:solidFill>
                <a:latin typeface="Lato"/>
                <a:ea typeface="Lato"/>
                <a:cs typeface="Lato"/>
                <a:sym typeface="Lato"/>
              </a:rPr>
              <a:t>In a short paragraph on the following slide, describe how importing and organizing data in Salesforce would help the sales and marketing teams SimplySocial. In your description, include:</a:t>
            </a:r>
            <a:endParaRPr sz="1800">
              <a:solidFill>
                <a:srgbClr val="4D4D4D"/>
              </a:solidFill>
              <a:latin typeface="Lato"/>
              <a:ea typeface="Lato"/>
              <a:cs typeface="Lato"/>
              <a:sym typeface="Lato"/>
            </a:endParaRPr>
          </a:p>
          <a:p>
            <a:pPr marL="0" lvl="0" indent="0" algn="l" rtl="0">
              <a:spcBef>
                <a:spcPts val="0"/>
              </a:spcBef>
              <a:spcAft>
                <a:spcPts val="0"/>
              </a:spcAft>
              <a:buNone/>
            </a:pPr>
            <a:endParaRPr sz="1800">
              <a:solidFill>
                <a:srgbClr val="434343"/>
              </a:solidFill>
              <a:latin typeface="Lato"/>
              <a:ea typeface="Lato"/>
              <a:cs typeface="Lato"/>
              <a:sym typeface="Lato"/>
            </a:endParaRPr>
          </a:p>
        </p:txBody>
      </p:sp>
      <p:sp>
        <p:nvSpPr>
          <p:cNvPr id="128" name="Google Shape;128;p19"/>
          <p:cNvSpPr txBox="1"/>
          <p:nvPr/>
        </p:nvSpPr>
        <p:spPr>
          <a:xfrm>
            <a:off x="1454275" y="2780525"/>
            <a:ext cx="6264000" cy="16884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The overall purpose of importing and organizing data.</a:t>
            </a:r>
            <a:endParaRPr>
              <a:solidFill>
                <a:srgbClr val="4D4D4D"/>
              </a:solidFill>
              <a:latin typeface="Lato"/>
              <a:ea typeface="Lato"/>
              <a:cs typeface="Lato"/>
              <a:sym typeface="Lato"/>
            </a:endParaRPr>
          </a:p>
          <a:p>
            <a:pPr marL="457200" lvl="0" indent="-317500" algn="l" rtl="0">
              <a:lnSpc>
                <a:spcPct val="150000"/>
              </a:lnSpc>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The major steps you took to import and organize data.</a:t>
            </a:r>
            <a:endParaRPr>
              <a:solidFill>
                <a:srgbClr val="4D4D4D"/>
              </a:solidFill>
              <a:latin typeface="Lato"/>
              <a:ea typeface="Lato"/>
              <a:cs typeface="Lato"/>
              <a:sym typeface="Lato"/>
            </a:endParaRPr>
          </a:p>
          <a:p>
            <a:pPr marL="457200" lvl="0" indent="-317500" algn="l" rtl="0">
              <a:lnSpc>
                <a:spcPct val="150000"/>
              </a:lnSpc>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How the sales and marketing teams at SimplySocial would benefit from imported and organized lead data in Salesforce.</a:t>
            </a:r>
            <a:r>
              <a:rPr lang="en" sz="1600">
                <a:solidFill>
                  <a:srgbClr val="4D4D4D"/>
                </a:solidFill>
                <a:latin typeface="Lato"/>
                <a:ea typeface="Lato"/>
                <a:cs typeface="Lato"/>
                <a:sym typeface="Lato"/>
              </a:rPr>
              <a:t> </a:t>
            </a:r>
            <a:endParaRPr sz="1600">
              <a:solidFill>
                <a:srgbClr val="4D4D4D"/>
              </a:solidFill>
            </a:endParaRPr>
          </a:p>
        </p:txBody>
      </p:sp>
      <p:sp>
        <p:nvSpPr>
          <p:cNvPr id="129" name="Google Shape;129;p19"/>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5:</a:t>
            </a:r>
            <a:r>
              <a:rPr lang="en" sz="2400">
                <a:solidFill>
                  <a:srgbClr val="434343"/>
                </a:solidFill>
                <a:latin typeface="Lato Black"/>
                <a:ea typeface="Lato Black"/>
                <a:cs typeface="Lato Black"/>
                <a:sym typeface="Lato Black"/>
              </a:rPr>
              <a:t> Business Case Analysis</a:t>
            </a:r>
            <a:endParaRPr sz="2400">
              <a:solidFill>
                <a:srgbClr val="434343"/>
              </a:solidFill>
              <a:latin typeface="Lato Black"/>
              <a:ea typeface="Lato Black"/>
              <a:cs typeface="Lato Black"/>
              <a:sym typeface="Lato Black"/>
            </a:endParaRPr>
          </a:p>
          <a:p>
            <a:pPr marL="0" lvl="0" indent="0" algn="l" rtl="0">
              <a:spcBef>
                <a:spcPts val="0"/>
              </a:spcBef>
              <a:spcAft>
                <a:spcPts val="0"/>
              </a:spcAft>
              <a:buNone/>
            </a:pPr>
            <a:endParaRPr sz="2400">
              <a:solidFill>
                <a:srgbClr val="FC5155"/>
              </a:solidFill>
              <a:latin typeface="Lato Black"/>
              <a:ea typeface="Lato Black"/>
              <a:cs typeface="Lato Black"/>
              <a:sym typeface="Lato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p:nvPr/>
        </p:nvSpPr>
        <p:spPr>
          <a:xfrm>
            <a:off x="1314450" y="1660712"/>
            <a:ext cx="6515100" cy="2857500"/>
          </a:xfrm>
          <a:prstGeom prst="rect">
            <a:avLst/>
          </a:prstGeom>
          <a:solidFill>
            <a:srgbClr val="E8F5FC"/>
          </a:solidFill>
          <a:ln w="28575" cap="flat" cmpd="sng">
            <a:solidFill>
              <a:srgbClr val="1996DA"/>
            </a:solidFill>
            <a:prstDash val="solid"/>
            <a:round/>
            <a:headEnd type="none" w="sm" len="sm"/>
            <a:tailEnd type="none" w="sm" len="sm"/>
          </a:ln>
        </p:spPr>
        <p:txBody>
          <a:bodyPr spcFirstLastPara="1" wrap="square" lIns="91425" tIns="91425" rIns="91425" bIns="91425" anchor="t" anchorCtr="0">
            <a:noAutofit/>
          </a:bodyPr>
          <a:lstStyle/>
          <a:p>
            <a:pPr marL="91440" marR="91440" lvl="0" indent="0" algn="l" rtl="0">
              <a:spcBef>
                <a:spcPts val="0"/>
              </a:spcBef>
              <a:spcAft>
                <a:spcPts val="0"/>
              </a:spcAft>
              <a:buNone/>
            </a:pPr>
            <a:r>
              <a:rPr lang="en" sz="1600" b="1" dirty="0">
                <a:solidFill>
                  <a:srgbClr val="4D4D4D"/>
                </a:solidFill>
                <a:latin typeface="Lato"/>
                <a:ea typeface="Lato"/>
                <a:cs typeface="Lato"/>
                <a:sym typeface="Lato"/>
              </a:rPr>
              <a:t>The purpose of importing and organizing data in Salesforce is to centralize and streamline information for efficient business operations. After copying Molly's spreadsheet, filling in missing information, and importing it as a CSV file, I created a 'Demo Leads' clone for easy access. By adding filters and organizing records, I ensured quick visibility of uncontacted leads and streamlined information for the sales and marketing teams. The organized leads data in Salesforce provides a unified view, enabling the sales team to prioritize leads effectively and increasing the chances of successful conversions. Simultaneously, the marketing team can analyze campaign performance and nurture leads more precisely.</a:t>
            </a:r>
            <a:endParaRPr sz="1600" b="1" dirty="0">
              <a:solidFill>
                <a:srgbClr val="4D4D4D"/>
              </a:solidFill>
              <a:latin typeface="Lato"/>
              <a:ea typeface="Lato"/>
              <a:cs typeface="Lato"/>
              <a:sym typeface="Lato"/>
            </a:endParaRPr>
          </a:p>
          <a:p>
            <a:pPr marL="91440" marR="91440" lvl="0" indent="0" algn="l" rtl="0">
              <a:spcBef>
                <a:spcPts val="0"/>
              </a:spcBef>
              <a:spcAft>
                <a:spcPts val="0"/>
              </a:spcAft>
              <a:buNone/>
            </a:pPr>
            <a:endParaRPr sz="1800" b="1" dirty="0">
              <a:solidFill>
                <a:srgbClr val="4D4D4D"/>
              </a:solidFill>
              <a:latin typeface="Lato"/>
              <a:ea typeface="Lato"/>
              <a:cs typeface="Lato"/>
              <a:sym typeface="Lato"/>
            </a:endParaRPr>
          </a:p>
          <a:p>
            <a:pPr marL="91440" marR="91440" lvl="0" indent="0" algn="l" rtl="0">
              <a:spcBef>
                <a:spcPts val="0"/>
              </a:spcBef>
              <a:spcAft>
                <a:spcPts val="0"/>
              </a:spcAft>
              <a:buNone/>
            </a:pPr>
            <a:endParaRPr sz="1800" b="1" dirty="0">
              <a:solidFill>
                <a:srgbClr val="4D4D4D"/>
              </a:solidFill>
              <a:latin typeface="Lato"/>
              <a:ea typeface="Lato"/>
              <a:cs typeface="Lato"/>
              <a:sym typeface="Lato"/>
            </a:endParaRPr>
          </a:p>
          <a:p>
            <a:pPr marL="91440" marR="91440" lvl="0" indent="0" algn="l" rtl="0">
              <a:spcBef>
                <a:spcPts val="0"/>
              </a:spcBef>
              <a:spcAft>
                <a:spcPts val="0"/>
              </a:spcAft>
              <a:buNone/>
            </a:pPr>
            <a:endParaRPr sz="1800" b="1" dirty="0">
              <a:solidFill>
                <a:srgbClr val="4D4D4D"/>
              </a:solidFill>
              <a:latin typeface="Lato"/>
              <a:ea typeface="Lato"/>
              <a:cs typeface="Lato"/>
              <a:sym typeface="Lato"/>
            </a:endParaRPr>
          </a:p>
          <a:p>
            <a:pPr marL="91440" marR="91440" lvl="0" indent="0" algn="l" rtl="0">
              <a:spcBef>
                <a:spcPts val="0"/>
              </a:spcBef>
              <a:spcAft>
                <a:spcPts val="0"/>
              </a:spcAft>
              <a:buNone/>
            </a:pPr>
            <a:endParaRPr sz="1800" b="1" dirty="0">
              <a:solidFill>
                <a:srgbClr val="4D4D4D"/>
              </a:solidFill>
              <a:latin typeface="Lato"/>
              <a:ea typeface="Lato"/>
              <a:cs typeface="Lato"/>
              <a:sym typeface="Lato"/>
            </a:endParaRPr>
          </a:p>
          <a:p>
            <a:pPr marL="91440" marR="91440" lvl="0" indent="0" algn="l" rtl="0">
              <a:spcBef>
                <a:spcPts val="0"/>
              </a:spcBef>
              <a:spcAft>
                <a:spcPts val="0"/>
              </a:spcAft>
              <a:buNone/>
            </a:pPr>
            <a:endParaRPr sz="1800" b="1" dirty="0">
              <a:solidFill>
                <a:srgbClr val="4D4D4D"/>
              </a:solidFill>
              <a:latin typeface="Lato"/>
              <a:ea typeface="Lato"/>
              <a:cs typeface="Lato"/>
              <a:sym typeface="Lato"/>
            </a:endParaRPr>
          </a:p>
          <a:p>
            <a:pPr marL="91440" marR="91440" lvl="0" indent="0" algn="l" rtl="0">
              <a:spcBef>
                <a:spcPts val="0"/>
              </a:spcBef>
              <a:spcAft>
                <a:spcPts val="0"/>
              </a:spcAft>
              <a:buNone/>
            </a:pPr>
            <a:endParaRPr sz="1800" b="1" dirty="0">
              <a:solidFill>
                <a:srgbClr val="4D4D4D"/>
              </a:solidFill>
              <a:latin typeface="Lato"/>
              <a:ea typeface="Lato"/>
              <a:cs typeface="Lato"/>
              <a:sym typeface="Lato"/>
            </a:endParaRPr>
          </a:p>
          <a:p>
            <a:pPr marL="91440" marR="91440" lvl="0" indent="0" algn="l" rtl="0">
              <a:spcBef>
                <a:spcPts val="0"/>
              </a:spcBef>
              <a:spcAft>
                <a:spcPts val="0"/>
              </a:spcAft>
              <a:buNone/>
            </a:pPr>
            <a:endParaRPr sz="1800" b="1" dirty="0">
              <a:solidFill>
                <a:srgbClr val="4D4D4D"/>
              </a:solidFill>
              <a:latin typeface="Lato"/>
              <a:ea typeface="Lato"/>
              <a:cs typeface="Lato"/>
              <a:sym typeface="Lato"/>
            </a:endParaRPr>
          </a:p>
          <a:p>
            <a:pPr marL="91440" marR="91440" lvl="0" indent="0" algn="l" rtl="0">
              <a:spcBef>
                <a:spcPts val="0"/>
              </a:spcBef>
              <a:spcAft>
                <a:spcPts val="0"/>
              </a:spcAft>
              <a:buNone/>
            </a:pPr>
            <a:endParaRPr sz="1800" b="1" dirty="0">
              <a:solidFill>
                <a:srgbClr val="4D4D4D"/>
              </a:solidFill>
              <a:latin typeface="Lato"/>
              <a:ea typeface="Lato"/>
              <a:cs typeface="Lato"/>
              <a:sym typeface="Lato"/>
            </a:endParaRPr>
          </a:p>
          <a:p>
            <a:pPr marL="91440" marR="91440" lvl="0" indent="0" algn="l" rtl="0">
              <a:spcBef>
                <a:spcPts val="0"/>
              </a:spcBef>
              <a:spcAft>
                <a:spcPts val="0"/>
              </a:spcAft>
              <a:buNone/>
            </a:pPr>
            <a:endParaRPr sz="1800" b="1" dirty="0">
              <a:solidFill>
                <a:srgbClr val="4D4D4D"/>
              </a:solidFill>
              <a:latin typeface="Lato"/>
              <a:ea typeface="Lato"/>
              <a:cs typeface="Lato"/>
              <a:sym typeface="Lato"/>
            </a:endParaRPr>
          </a:p>
          <a:p>
            <a:pPr marL="91440" marR="91440" lvl="0" indent="0" algn="l" rtl="0">
              <a:spcBef>
                <a:spcPts val="0"/>
              </a:spcBef>
              <a:spcAft>
                <a:spcPts val="0"/>
              </a:spcAft>
              <a:buNone/>
            </a:pPr>
            <a:endParaRPr sz="1800" b="1" dirty="0">
              <a:solidFill>
                <a:srgbClr val="4D4D4D"/>
              </a:solidFill>
              <a:latin typeface="Lato"/>
              <a:ea typeface="Lato"/>
              <a:cs typeface="Lato"/>
              <a:sym typeface="Lato"/>
            </a:endParaRPr>
          </a:p>
          <a:p>
            <a:pPr marL="91440" marR="91440" lvl="0" indent="0" algn="l" rtl="0">
              <a:spcBef>
                <a:spcPts val="0"/>
              </a:spcBef>
              <a:spcAft>
                <a:spcPts val="0"/>
              </a:spcAft>
              <a:buNone/>
            </a:pPr>
            <a:endParaRPr sz="1800" b="1" dirty="0">
              <a:solidFill>
                <a:srgbClr val="4D4D4D"/>
              </a:solidFill>
              <a:latin typeface="Lato"/>
              <a:ea typeface="Lato"/>
              <a:cs typeface="Lato"/>
              <a:sym typeface="Lato"/>
            </a:endParaRPr>
          </a:p>
          <a:p>
            <a:pPr marL="91440" marR="91440" lvl="0" indent="0" algn="l" rtl="0">
              <a:spcBef>
                <a:spcPts val="0"/>
              </a:spcBef>
              <a:spcAft>
                <a:spcPts val="0"/>
              </a:spcAft>
              <a:buNone/>
            </a:pPr>
            <a:endParaRPr sz="1800" b="1" dirty="0">
              <a:solidFill>
                <a:srgbClr val="4D4D4D"/>
              </a:solidFill>
              <a:latin typeface="Lato"/>
              <a:ea typeface="Lato"/>
              <a:cs typeface="Lato"/>
              <a:sym typeface="Lato"/>
            </a:endParaRPr>
          </a:p>
          <a:p>
            <a:pPr marL="91440" marR="91440" lvl="0" indent="0" algn="l" rtl="0">
              <a:spcBef>
                <a:spcPts val="0"/>
              </a:spcBef>
              <a:spcAft>
                <a:spcPts val="0"/>
              </a:spcAft>
              <a:buNone/>
            </a:pPr>
            <a:endParaRPr sz="1800" b="1" dirty="0">
              <a:solidFill>
                <a:srgbClr val="4D4D4D"/>
              </a:solidFill>
              <a:latin typeface="Lato"/>
              <a:ea typeface="Lato"/>
              <a:cs typeface="Lato"/>
              <a:sym typeface="Lato"/>
            </a:endParaRPr>
          </a:p>
          <a:p>
            <a:pPr marL="91440" marR="91440" lvl="0" indent="0" algn="l" rtl="0">
              <a:spcBef>
                <a:spcPts val="0"/>
              </a:spcBef>
              <a:spcAft>
                <a:spcPts val="0"/>
              </a:spcAft>
              <a:buNone/>
            </a:pPr>
            <a:endParaRPr sz="1800" b="1" dirty="0">
              <a:solidFill>
                <a:srgbClr val="4D4D4D"/>
              </a:solidFill>
              <a:latin typeface="Lato"/>
              <a:ea typeface="Lato"/>
              <a:cs typeface="Lato"/>
              <a:sym typeface="Lato"/>
            </a:endParaRPr>
          </a:p>
          <a:p>
            <a:pPr marL="91440" marR="91440" lvl="0" indent="0" algn="l" rtl="0">
              <a:spcBef>
                <a:spcPts val="0"/>
              </a:spcBef>
              <a:spcAft>
                <a:spcPts val="0"/>
              </a:spcAft>
              <a:buNone/>
            </a:pPr>
            <a:endParaRPr sz="1800" b="1" dirty="0">
              <a:solidFill>
                <a:srgbClr val="4D4D4D"/>
              </a:solidFill>
              <a:latin typeface="Lato"/>
              <a:ea typeface="Lato"/>
              <a:cs typeface="Lato"/>
              <a:sym typeface="Lato"/>
            </a:endParaRPr>
          </a:p>
          <a:p>
            <a:pPr marL="91440" marR="91440" lvl="0" indent="0" algn="l" rtl="0">
              <a:spcBef>
                <a:spcPts val="0"/>
              </a:spcBef>
              <a:spcAft>
                <a:spcPts val="0"/>
              </a:spcAft>
              <a:buNone/>
            </a:pPr>
            <a:endParaRPr sz="1800" b="1" dirty="0">
              <a:solidFill>
                <a:srgbClr val="4D4D4D"/>
              </a:solidFill>
              <a:latin typeface="Lato"/>
              <a:ea typeface="Lato"/>
              <a:cs typeface="Lato"/>
              <a:sym typeface="Lato"/>
            </a:endParaRPr>
          </a:p>
          <a:p>
            <a:pPr marL="91440" marR="91440" lvl="0" indent="0" algn="l" rtl="0">
              <a:spcBef>
                <a:spcPts val="0"/>
              </a:spcBef>
              <a:spcAft>
                <a:spcPts val="0"/>
              </a:spcAft>
              <a:buNone/>
            </a:pPr>
            <a:endParaRPr sz="1800" b="1" dirty="0">
              <a:solidFill>
                <a:srgbClr val="4D4D4D"/>
              </a:solidFill>
              <a:latin typeface="Lato"/>
              <a:ea typeface="Lato"/>
              <a:cs typeface="Lato"/>
              <a:sym typeface="Lato"/>
            </a:endParaRPr>
          </a:p>
          <a:p>
            <a:pPr marL="91440" marR="91440" lvl="0" indent="0" algn="l" rtl="0">
              <a:spcBef>
                <a:spcPts val="0"/>
              </a:spcBef>
              <a:spcAft>
                <a:spcPts val="0"/>
              </a:spcAft>
              <a:buNone/>
            </a:pPr>
            <a:endParaRPr sz="1800" b="1" dirty="0">
              <a:solidFill>
                <a:srgbClr val="4D4D4D"/>
              </a:solidFill>
              <a:latin typeface="Lato"/>
              <a:ea typeface="Lato"/>
              <a:cs typeface="Lato"/>
              <a:sym typeface="Lato"/>
            </a:endParaRPr>
          </a:p>
          <a:p>
            <a:pPr marL="91440" marR="91440" lvl="0" indent="0" algn="l" rtl="0">
              <a:spcBef>
                <a:spcPts val="0"/>
              </a:spcBef>
              <a:spcAft>
                <a:spcPts val="0"/>
              </a:spcAft>
              <a:buNone/>
            </a:pPr>
            <a:endParaRPr sz="1800" b="1" dirty="0">
              <a:solidFill>
                <a:srgbClr val="4D4D4D"/>
              </a:solidFill>
              <a:latin typeface="Lato"/>
              <a:ea typeface="Lato"/>
              <a:cs typeface="Lato"/>
              <a:sym typeface="Lato"/>
            </a:endParaRPr>
          </a:p>
          <a:p>
            <a:pPr marL="91440" marR="91440" lvl="0" indent="0" algn="l" rtl="0">
              <a:spcBef>
                <a:spcPts val="0"/>
              </a:spcBef>
              <a:spcAft>
                <a:spcPts val="0"/>
              </a:spcAft>
              <a:buNone/>
            </a:pPr>
            <a:endParaRPr sz="1800" b="1" dirty="0">
              <a:solidFill>
                <a:srgbClr val="4D4D4D"/>
              </a:solidFill>
              <a:latin typeface="Lato"/>
              <a:ea typeface="Lato"/>
              <a:cs typeface="Lato"/>
              <a:sym typeface="Lato"/>
            </a:endParaRPr>
          </a:p>
          <a:p>
            <a:pPr marL="91440" marR="91440" lvl="0" indent="0" algn="l" rtl="0">
              <a:spcBef>
                <a:spcPts val="0"/>
              </a:spcBef>
              <a:spcAft>
                <a:spcPts val="0"/>
              </a:spcAft>
              <a:buNone/>
            </a:pPr>
            <a:endParaRPr sz="1800" b="1" dirty="0">
              <a:solidFill>
                <a:srgbClr val="4D4D4D"/>
              </a:solidFill>
              <a:latin typeface="Lato"/>
              <a:ea typeface="Lato"/>
              <a:cs typeface="Lato"/>
              <a:sym typeface="Lato"/>
            </a:endParaRPr>
          </a:p>
          <a:p>
            <a:pPr marL="91440" marR="91440" lvl="0" indent="0" algn="l" rtl="0">
              <a:spcBef>
                <a:spcPts val="0"/>
              </a:spcBef>
              <a:spcAft>
                <a:spcPts val="0"/>
              </a:spcAft>
              <a:buNone/>
            </a:pPr>
            <a:endParaRPr sz="1800" b="1" dirty="0">
              <a:solidFill>
                <a:srgbClr val="4D4D4D"/>
              </a:solidFill>
              <a:latin typeface="Lato"/>
              <a:ea typeface="Lato"/>
              <a:cs typeface="Lato"/>
              <a:sym typeface="Lato"/>
            </a:endParaRPr>
          </a:p>
          <a:p>
            <a:pPr marL="91440" marR="91440" lvl="0" indent="0" algn="l" rtl="0">
              <a:spcBef>
                <a:spcPts val="0"/>
              </a:spcBef>
              <a:spcAft>
                <a:spcPts val="0"/>
              </a:spcAft>
              <a:buNone/>
            </a:pPr>
            <a:endParaRPr sz="1800" b="1" dirty="0">
              <a:solidFill>
                <a:srgbClr val="4D4D4D"/>
              </a:solidFill>
              <a:latin typeface="Lato"/>
              <a:ea typeface="Lato"/>
              <a:cs typeface="Lato"/>
              <a:sym typeface="Lato"/>
            </a:endParaRPr>
          </a:p>
          <a:p>
            <a:pPr marL="91440" marR="91440" lvl="0" indent="0" algn="l" rtl="0">
              <a:spcBef>
                <a:spcPts val="0"/>
              </a:spcBef>
              <a:spcAft>
                <a:spcPts val="0"/>
              </a:spcAft>
              <a:buNone/>
            </a:pPr>
            <a:endParaRPr sz="1800" b="1" dirty="0">
              <a:solidFill>
                <a:srgbClr val="4D4D4D"/>
              </a:solidFill>
              <a:latin typeface="Lato"/>
              <a:ea typeface="Lato"/>
              <a:cs typeface="Lato"/>
              <a:sym typeface="Lato"/>
            </a:endParaRPr>
          </a:p>
          <a:p>
            <a:pPr marL="91440" marR="91440" lvl="0" indent="0" algn="l" rtl="0">
              <a:spcBef>
                <a:spcPts val="0"/>
              </a:spcBef>
              <a:spcAft>
                <a:spcPts val="0"/>
              </a:spcAft>
              <a:buNone/>
            </a:pPr>
            <a:endParaRPr sz="1800" b="1" dirty="0">
              <a:solidFill>
                <a:srgbClr val="4D4D4D"/>
              </a:solidFill>
              <a:latin typeface="Lato"/>
              <a:ea typeface="Lato"/>
              <a:cs typeface="Lato"/>
              <a:sym typeface="Lato"/>
            </a:endParaRPr>
          </a:p>
        </p:txBody>
      </p:sp>
      <p:sp>
        <p:nvSpPr>
          <p:cNvPr id="135" name="Google Shape;135;p20"/>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5:</a:t>
            </a:r>
            <a:r>
              <a:rPr lang="en" sz="2400">
                <a:solidFill>
                  <a:srgbClr val="434343"/>
                </a:solidFill>
                <a:latin typeface="Lato Black"/>
                <a:ea typeface="Lato Black"/>
                <a:cs typeface="Lato Black"/>
                <a:sym typeface="Lato Black"/>
              </a:rPr>
              <a:t> Written response</a:t>
            </a:r>
            <a:endParaRPr sz="2400">
              <a:solidFill>
                <a:srgbClr val="434343"/>
              </a:solidFill>
              <a:latin typeface="Lato Black"/>
              <a:ea typeface="Lato Black"/>
              <a:cs typeface="Lato Black"/>
              <a:sym typeface="Lato Black"/>
            </a:endParaRPr>
          </a:p>
          <a:p>
            <a:pPr marL="0" lvl="0" indent="0" algn="l" rtl="0">
              <a:spcBef>
                <a:spcPts val="0"/>
              </a:spcBef>
              <a:spcAft>
                <a:spcPts val="0"/>
              </a:spcAft>
              <a:buNone/>
            </a:pPr>
            <a:endParaRPr sz="2400">
              <a:solidFill>
                <a:srgbClr val="FC5155"/>
              </a:solidFill>
              <a:latin typeface="Lato Black"/>
              <a:ea typeface="Lato Black"/>
              <a:cs typeface="Lato Black"/>
              <a:sym typeface="Lato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p:nvPr/>
        </p:nvSpPr>
        <p:spPr>
          <a:xfrm>
            <a:off x="1371600" y="3529250"/>
            <a:ext cx="6515100" cy="1132200"/>
          </a:xfrm>
          <a:prstGeom prst="rect">
            <a:avLst/>
          </a:prstGeom>
          <a:solidFill>
            <a:srgbClr val="FFF7E9"/>
          </a:solidFill>
          <a:ln w="28575" cap="flat" cmpd="sng">
            <a:solidFill>
              <a:srgbClr val="FFC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800" b="1" i="1">
                <a:solidFill>
                  <a:srgbClr val="4D4D4D"/>
                </a:solidFill>
                <a:latin typeface="Lato"/>
                <a:ea typeface="Lato"/>
                <a:cs typeface="Lato"/>
                <a:sym typeface="Lato"/>
              </a:rPr>
              <a:t>Make sure your screenshots are embedded in the appropriate slides </a:t>
            </a:r>
            <a:br>
              <a:rPr lang="en" sz="1800" b="1" i="1">
                <a:solidFill>
                  <a:srgbClr val="4D4D4D"/>
                </a:solidFill>
                <a:latin typeface="Lato"/>
                <a:ea typeface="Lato"/>
                <a:cs typeface="Lato"/>
                <a:sym typeface="Lato"/>
              </a:rPr>
            </a:br>
            <a:r>
              <a:rPr lang="en" sz="1800" b="1" i="1">
                <a:solidFill>
                  <a:srgbClr val="4D4D4D"/>
                </a:solidFill>
                <a:latin typeface="Lato"/>
                <a:ea typeface="Lato"/>
                <a:cs typeface="Lato"/>
                <a:sym typeface="Lato"/>
              </a:rPr>
              <a:t>before moving on. Note that you will complete Part B of this Independent Project at the end of Week 4. </a:t>
            </a:r>
            <a:endParaRPr i="1">
              <a:solidFill>
                <a:srgbClr val="4D4D4D"/>
              </a:solidFill>
              <a:latin typeface="Lato Black"/>
              <a:ea typeface="Lato Black"/>
              <a:cs typeface="Lato Black"/>
              <a:sym typeface="Lato Black"/>
            </a:endParaRPr>
          </a:p>
          <a:p>
            <a:pPr marL="0" lvl="0" indent="0" algn="l" rtl="0">
              <a:spcBef>
                <a:spcPts val="0"/>
              </a:spcBef>
              <a:spcAft>
                <a:spcPts val="0"/>
              </a:spcAft>
              <a:buNone/>
            </a:pPr>
            <a:endParaRPr/>
          </a:p>
        </p:txBody>
      </p:sp>
      <p:pic>
        <p:nvPicPr>
          <p:cNvPr id="141" name="Google Shape;141;p21" title="Decorative celebration."/>
          <p:cNvPicPr preferRelativeResize="0"/>
          <p:nvPr/>
        </p:nvPicPr>
        <p:blipFill>
          <a:blip r:embed="rId3">
            <a:alphaModFix/>
          </a:blip>
          <a:stretch>
            <a:fillRect/>
          </a:stretch>
        </p:blipFill>
        <p:spPr>
          <a:xfrm>
            <a:off x="3744750" y="1600950"/>
            <a:ext cx="1654500" cy="1654500"/>
          </a:xfrm>
          <a:prstGeom prst="rect">
            <a:avLst/>
          </a:prstGeom>
          <a:noFill/>
          <a:ln>
            <a:noFill/>
          </a:ln>
        </p:spPr>
      </p:pic>
      <p:sp>
        <p:nvSpPr>
          <p:cNvPr id="142" name="Google Shape;142;p21"/>
          <p:cNvSpPr txBox="1">
            <a:spLocks noGrp="1"/>
          </p:cNvSpPr>
          <p:nvPr>
            <p:ph type="title" idx="4294967295"/>
          </p:nvPr>
        </p:nvSpPr>
        <p:spPr>
          <a:xfrm>
            <a:off x="381225" y="676725"/>
            <a:ext cx="8243700" cy="7734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3000" b="1">
                <a:solidFill>
                  <a:srgbClr val="000099"/>
                </a:solidFill>
                <a:latin typeface="Lato"/>
                <a:ea typeface="Lato"/>
                <a:cs typeface="Lato"/>
                <a:sym typeface="Lato"/>
              </a:rPr>
              <a:t>You have reached the end of </a:t>
            </a:r>
            <a:r>
              <a:rPr lang="en" sz="3000" b="1">
                <a:solidFill>
                  <a:srgbClr val="FF4C4C"/>
                </a:solidFill>
                <a:latin typeface="Lato"/>
                <a:ea typeface="Lato"/>
                <a:cs typeface="Lato"/>
                <a:sym typeface="Lato"/>
              </a:rPr>
              <a:t>Part A!</a:t>
            </a:r>
            <a:endParaRPr sz="3000" b="1">
              <a:solidFill>
                <a:srgbClr val="FF4C4C"/>
              </a:solidFill>
              <a:latin typeface="Lato"/>
              <a:ea typeface="Lato"/>
              <a:cs typeface="Lato"/>
              <a:sym typeface="Lato"/>
            </a:endParaRPr>
          </a:p>
          <a:p>
            <a:pPr marL="0" lvl="0" indent="0" algn="l" rtl="0">
              <a:spcBef>
                <a:spcPts val="0"/>
              </a:spcBef>
              <a:spcAft>
                <a:spcPts val="0"/>
              </a:spcAft>
              <a:buNone/>
            </a:pPr>
            <a:endParaRPr sz="2400">
              <a:solidFill>
                <a:srgbClr val="FC5155"/>
              </a:solidFill>
              <a:latin typeface="Lato Black"/>
              <a:ea typeface="Lato Black"/>
              <a:cs typeface="Lato Black"/>
              <a:sym typeface="Lato Black"/>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2" title="Decorative image"/>
          <p:cNvPicPr preferRelativeResize="0"/>
          <p:nvPr/>
        </p:nvPicPr>
        <p:blipFill rotWithShape="1">
          <a:blip r:embed="rId3">
            <a:alphaModFix/>
          </a:blip>
          <a:srcRect l="14507"/>
          <a:stretch/>
        </p:blipFill>
        <p:spPr>
          <a:xfrm rot="5400000">
            <a:off x="950850" y="880725"/>
            <a:ext cx="2469018" cy="707550"/>
          </a:xfrm>
          <a:prstGeom prst="rect">
            <a:avLst/>
          </a:prstGeom>
          <a:noFill/>
          <a:ln>
            <a:noFill/>
          </a:ln>
        </p:spPr>
      </p:pic>
      <p:sp>
        <p:nvSpPr>
          <p:cNvPr id="148" name="Google Shape;148;p22"/>
          <p:cNvSpPr/>
          <p:nvPr/>
        </p:nvSpPr>
        <p:spPr>
          <a:xfrm>
            <a:off x="2810399" y="712902"/>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1</a:t>
            </a:r>
            <a:endParaRPr b="1">
              <a:solidFill>
                <a:srgbClr val="4D4D4D"/>
              </a:solidFill>
              <a:latin typeface="Lato"/>
              <a:ea typeface="Lato"/>
              <a:cs typeface="Lato"/>
              <a:sym typeface="Lato"/>
            </a:endParaRPr>
          </a:p>
        </p:txBody>
      </p:sp>
      <p:sp>
        <p:nvSpPr>
          <p:cNvPr id="149" name="Google Shape;149;p22"/>
          <p:cNvSpPr/>
          <p:nvPr/>
        </p:nvSpPr>
        <p:spPr>
          <a:xfrm>
            <a:off x="2810399" y="137799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2</a:t>
            </a:r>
            <a:endParaRPr b="1">
              <a:solidFill>
                <a:srgbClr val="4D4D4D"/>
              </a:solidFill>
              <a:latin typeface="Lato"/>
              <a:ea typeface="Lato"/>
              <a:cs typeface="Lato"/>
              <a:sym typeface="Lato"/>
            </a:endParaRPr>
          </a:p>
        </p:txBody>
      </p:sp>
      <p:sp>
        <p:nvSpPr>
          <p:cNvPr id="150" name="Google Shape;150;p22"/>
          <p:cNvSpPr txBox="1"/>
          <p:nvPr/>
        </p:nvSpPr>
        <p:spPr>
          <a:xfrm>
            <a:off x="3269100" y="675238"/>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1: </a:t>
            </a:r>
            <a:r>
              <a:rPr lang="en" sz="1800">
                <a:solidFill>
                  <a:srgbClr val="4D4D4D"/>
                </a:solidFill>
                <a:latin typeface="Lato"/>
                <a:ea typeface="Lato"/>
                <a:cs typeface="Lato"/>
                <a:sym typeface="Lato"/>
              </a:rPr>
              <a:t>Filter Leads to Decide Who to Approach</a:t>
            </a:r>
            <a:endParaRPr>
              <a:solidFill>
                <a:srgbClr val="4D4D4D"/>
              </a:solidFill>
              <a:latin typeface="Lato"/>
              <a:ea typeface="Lato"/>
              <a:cs typeface="Lato"/>
              <a:sym typeface="Lato"/>
            </a:endParaRPr>
          </a:p>
        </p:txBody>
      </p:sp>
      <p:sp>
        <p:nvSpPr>
          <p:cNvPr id="151" name="Google Shape;151;p22"/>
          <p:cNvSpPr txBox="1"/>
          <p:nvPr/>
        </p:nvSpPr>
        <p:spPr>
          <a:xfrm>
            <a:off x="3269100" y="1347863"/>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2: </a:t>
            </a:r>
            <a:r>
              <a:rPr lang="en" sz="1800">
                <a:solidFill>
                  <a:srgbClr val="4D4D4D"/>
                </a:solidFill>
                <a:latin typeface="Lato"/>
                <a:ea typeface="Lato"/>
                <a:cs typeface="Lato"/>
                <a:sym typeface="Lato"/>
              </a:rPr>
              <a:t>Initiate Contact With Leads via Email</a:t>
            </a:r>
            <a:endParaRPr>
              <a:solidFill>
                <a:srgbClr val="4D4D4D"/>
              </a:solidFill>
              <a:latin typeface="Lato"/>
              <a:ea typeface="Lato"/>
              <a:cs typeface="Lato"/>
              <a:sym typeface="Lato"/>
            </a:endParaRPr>
          </a:p>
        </p:txBody>
      </p:sp>
      <p:sp>
        <p:nvSpPr>
          <p:cNvPr id="152" name="Google Shape;152;p22"/>
          <p:cNvSpPr/>
          <p:nvPr/>
        </p:nvSpPr>
        <p:spPr>
          <a:xfrm>
            <a:off x="2810399" y="2033677"/>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3</a:t>
            </a:r>
            <a:endParaRPr b="1">
              <a:solidFill>
                <a:srgbClr val="4D4D4D"/>
              </a:solidFill>
              <a:latin typeface="Lato"/>
              <a:ea typeface="Lato"/>
              <a:cs typeface="Lato"/>
              <a:sym typeface="Lato"/>
            </a:endParaRPr>
          </a:p>
        </p:txBody>
      </p:sp>
      <p:sp>
        <p:nvSpPr>
          <p:cNvPr id="153" name="Google Shape;153;p22"/>
          <p:cNvSpPr/>
          <p:nvPr/>
        </p:nvSpPr>
        <p:spPr>
          <a:xfrm>
            <a:off x="2810399" y="2715202"/>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4</a:t>
            </a:r>
            <a:endParaRPr b="1">
              <a:solidFill>
                <a:srgbClr val="4D4D4D"/>
              </a:solidFill>
              <a:latin typeface="Lato"/>
              <a:ea typeface="Lato"/>
              <a:cs typeface="Lato"/>
              <a:sym typeface="Lato"/>
            </a:endParaRPr>
          </a:p>
        </p:txBody>
      </p:sp>
      <p:sp>
        <p:nvSpPr>
          <p:cNvPr id="154" name="Google Shape;154;p22"/>
          <p:cNvSpPr txBox="1"/>
          <p:nvPr/>
        </p:nvSpPr>
        <p:spPr>
          <a:xfrm>
            <a:off x="3269100" y="2011088"/>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rgbClr val="4D4D4D"/>
                </a:solidFill>
                <a:latin typeface="Lato"/>
                <a:ea typeface="Lato"/>
                <a:cs typeface="Lato"/>
                <a:sym typeface="Lato"/>
              </a:rPr>
              <a:t>Task 3: </a:t>
            </a:r>
            <a:r>
              <a:rPr lang="en" sz="1800">
                <a:solidFill>
                  <a:srgbClr val="4D4D4D"/>
                </a:solidFill>
                <a:latin typeface="Lato"/>
                <a:ea typeface="Lato"/>
                <a:cs typeface="Lato"/>
                <a:sym typeface="Lato"/>
              </a:rPr>
              <a:t>Continue Contact With Leads via Calls</a:t>
            </a:r>
            <a:endParaRPr>
              <a:solidFill>
                <a:srgbClr val="4D4D4D"/>
              </a:solidFill>
              <a:latin typeface="Lato"/>
              <a:ea typeface="Lato"/>
              <a:cs typeface="Lato"/>
              <a:sym typeface="Lato"/>
            </a:endParaRPr>
          </a:p>
        </p:txBody>
      </p:sp>
      <p:sp>
        <p:nvSpPr>
          <p:cNvPr id="155" name="Google Shape;155;p22"/>
          <p:cNvSpPr txBox="1"/>
          <p:nvPr/>
        </p:nvSpPr>
        <p:spPr>
          <a:xfrm>
            <a:off x="3269100" y="2703913"/>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4: </a:t>
            </a:r>
            <a:r>
              <a:rPr lang="en" sz="1800">
                <a:solidFill>
                  <a:srgbClr val="4D4D4D"/>
                </a:solidFill>
                <a:latin typeface="Lato"/>
                <a:ea typeface="Lato"/>
                <a:cs typeface="Lato"/>
                <a:sym typeface="Lato"/>
              </a:rPr>
              <a:t>Mark Leads as Hot</a:t>
            </a:r>
            <a:endParaRPr>
              <a:solidFill>
                <a:srgbClr val="4D4D4D"/>
              </a:solidFill>
              <a:latin typeface="Lato"/>
              <a:ea typeface="Lato"/>
              <a:cs typeface="Lato"/>
              <a:sym typeface="Lato"/>
            </a:endParaRPr>
          </a:p>
        </p:txBody>
      </p:sp>
      <p:sp>
        <p:nvSpPr>
          <p:cNvPr id="156" name="Google Shape;156;p22"/>
          <p:cNvSpPr/>
          <p:nvPr/>
        </p:nvSpPr>
        <p:spPr>
          <a:xfrm>
            <a:off x="2810399" y="3396727"/>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5</a:t>
            </a:r>
            <a:endParaRPr b="1">
              <a:solidFill>
                <a:srgbClr val="4D4D4D"/>
              </a:solidFill>
              <a:latin typeface="Lato"/>
              <a:ea typeface="Lato"/>
              <a:cs typeface="Lato"/>
              <a:sym typeface="Lato"/>
            </a:endParaRPr>
          </a:p>
        </p:txBody>
      </p:sp>
      <p:sp>
        <p:nvSpPr>
          <p:cNvPr id="157" name="Google Shape;157;p22"/>
          <p:cNvSpPr txBox="1"/>
          <p:nvPr/>
        </p:nvSpPr>
        <p:spPr>
          <a:xfrm>
            <a:off x="3269100" y="3396725"/>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5:</a:t>
            </a:r>
            <a:r>
              <a:rPr lang="en" sz="1800">
                <a:solidFill>
                  <a:srgbClr val="4D4D4D"/>
                </a:solidFill>
                <a:latin typeface="Lato"/>
                <a:ea typeface="Lato"/>
                <a:cs typeface="Lato"/>
                <a:sym typeface="Lato"/>
              </a:rPr>
              <a:t> Create Email Templates</a:t>
            </a:r>
            <a:endParaRPr>
              <a:solidFill>
                <a:srgbClr val="4D4D4D"/>
              </a:solidFill>
              <a:latin typeface="Lato"/>
              <a:ea typeface="Lato"/>
              <a:cs typeface="Lato"/>
              <a:sym typeface="Lato"/>
            </a:endParaRPr>
          </a:p>
        </p:txBody>
      </p:sp>
      <p:sp>
        <p:nvSpPr>
          <p:cNvPr id="158" name="Google Shape;158;p22"/>
          <p:cNvSpPr/>
          <p:nvPr/>
        </p:nvSpPr>
        <p:spPr>
          <a:xfrm>
            <a:off x="2810399" y="4051852"/>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6</a:t>
            </a:r>
            <a:endParaRPr b="1">
              <a:solidFill>
                <a:srgbClr val="4D4D4D"/>
              </a:solidFill>
              <a:latin typeface="Lato"/>
              <a:ea typeface="Lato"/>
              <a:cs typeface="Lato"/>
              <a:sym typeface="Lato"/>
            </a:endParaRPr>
          </a:p>
        </p:txBody>
      </p:sp>
      <p:sp>
        <p:nvSpPr>
          <p:cNvPr id="159" name="Google Shape;159;p22"/>
          <p:cNvSpPr txBox="1"/>
          <p:nvPr/>
        </p:nvSpPr>
        <p:spPr>
          <a:xfrm>
            <a:off x="3269100" y="4021700"/>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6: </a:t>
            </a:r>
            <a:r>
              <a:rPr lang="en" sz="1800">
                <a:solidFill>
                  <a:srgbClr val="4D4D4D"/>
                </a:solidFill>
                <a:latin typeface="Lato"/>
                <a:ea typeface="Lato"/>
                <a:cs typeface="Lato"/>
                <a:sym typeface="Lato"/>
              </a:rPr>
              <a:t>Convert Leads</a:t>
            </a:r>
            <a:endParaRPr>
              <a:solidFill>
                <a:srgbClr val="4D4D4D"/>
              </a:solidFill>
              <a:latin typeface="Lato"/>
              <a:ea typeface="Lato"/>
              <a:cs typeface="Lato"/>
              <a:sym typeface="Lato"/>
            </a:endParaRPr>
          </a:p>
        </p:txBody>
      </p:sp>
      <p:sp>
        <p:nvSpPr>
          <p:cNvPr id="160" name="Google Shape;160;p22"/>
          <p:cNvSpPr txBox="1">
            <a:spLocks noGrp="1"/>
          </p:cNvSpPr>
          <p:nvPr>
            <p:ph type="title" idx="4294967295"/>
          </p:nvPr>
        </p:nvSpPr>
        <p:spPr>
          <a:xfrm>
            <a:off x="121575" y="54800"/>
            <a:ext cx="1710000" cy="172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4D4D4D"/>
                </a:solidFill>
                <a:latin typeface="Lato"/>
                <a:ea typeface="Lato"/>
                <a:cs typeface="Lato"/>
                <a:sym typeface="Lato"/>
              </a:rPr>
              <a:t>Part B</a:t>
            </a:r>
            <a:endParaRPr sz="2400">
              <a:solidFill>
                <a:srgbClr val="4D4D4D"/>
              </a:solidFill>
              <a:latin typeface="Lato"/>
              <a:ea typeface="Lato"/>
              <a:cs typeface="Lato"/>
              <a:sym typeface="Lato"/>
            </a:endParaRPr>
          </a:p>
          <a:p>
            <a:pPr marL="0" lvl="0" indent="0" algn="r" rtl="0">
              <a:spcBef>
                <a:spcPts val="0"/>
              </a:spcBef>
              <a:spcAft>
                <a:spcPts val="0"/>
              </a:spcAft>
              <a:buNone/>
            </a:pPr>
            <a:r>
              <a:rPr lang="en" sz="2400">
                <a:solidFill>
                  <a:srgbClr val="4D4D4D"/>
                </a:solidFill>
                <a:latin typeface="Lato"/>
                <a:ea typeface="Lato"/>
                <a:cs typeface="Lato"/>
                <a:sym typeface="Lato"/>
              </a:rPr>
              <a:t>Overview</a:t>
            </a:r>
            <a:endParaRPr sz="2400">
              <a:solidFill>
                <a:srgbClr val="4D4D4D"/>
              </a:solidFill>
              <a:latin typeface="Lato"/>
              <a:ea typeface="Lato"/>
              <a:cs typeface="Lato"/>
              <a:sym typeface="Lato"/>
            </a:endParaRPr>
          </a:p>
          <a:p>
            <a:pPr marL="0" lvl="0" indent="0" algn="l" rtl="0">
              <a:spcBef>
                <a:spcPts val="0"/>
              </a:spcBef>
              <a:spcAft>
                <a:spcPts val="0"/>
              </a:spcAft>
              <a:buNone/>
            </a:pPr>
            <a:endParaRPr sz="2400">
              <a:solidFill>
                <a:srgbClr val="FC5155"/>
              </a:solidFill>
              <a:latin typeface="Lato Black"/>
              <a:ea typeface="Lato Black"/>
              <a:cs typeface="Lato Black"/>
              <a:sym typeface="Lato Black"/>
            </a:endParaRPr>
          </a:p>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3"/>
          <p:cNvSpPr txBox="1"/>
          <p:nvPr/>
        </p:nvSpPr>
        <p:spPr>
          <a:xfrm>
            <a:off x="1371600" y="1783250"/>
            <a:ext cx="6515100" cy="28782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i="1">
                <a:solidFill>
                  <a:srgbClr val="4D4D4D"/>
                </a:solidFill>
                <a:latin typeface="Lato"/>
                <a:ea typeface="Lato"/>
                <a:cs typeface="Lato"/>
                <a:sym typeface="Lato"/>
              </a:rPr>
              <a:t>After creating the necessary filter for the Demo Leads list, </a:t>
            </a:r>
            <a:br>
              <a:rPr lang="en" sz="1800" b="1" i="1">
                <a:solidFill>
                  <a:srgbClr val="4D4D4D"/>
                </a:solidFill>
                <a:latin typeface="Lato"/>
                <a:ea typeface="Lato"/>
                <a:cs typeface="Lato"/>
                <a:sym typeface="Lato"/>
              </a:rPr>
            </a:br>
            <a:r>
              <a:rPr lang="en" sz="1800" b="1" i="1">
                <a:solidFill>
                  <a:srgbClr val="4D4D4D"/>
                </a:solidFill>
                <a:latin typeface="Lato"/>
                <a:ea typeface="Lato"/>
                <a:cs typeface="Lato"/>
                <a:sym typeface="Lato"/>
              </a:rPr>
              <a:t>insert a screenshot showing the list with the leads filtered </a:t>
            </a:r>
            <a:br>
              <a:rPr lang="en" sz="1800" b="1" i="1">
                <a:solidFill>
                  <a:srgbClr val="4D4D4D"/>
                </a:solidFill>
                <a:latin typeface="Lato"/>
                <a:ea typeface="Lato"/>
                <a:cs typeface="Lato"/>
                <a:sym typeface="Lato"/>
              </a:rPr>
            </a:br>
            <a:r>
              <a:rPr lang="en" sz="1800" b="1" i="1">
                <a:solidFill>
                  <a:srgbClr val="4D4D4D"/>
                </a:solidFill>
                <a:latin typeface="Lato"/>
                <a:ea typeface="Lato"/>
                <a:cs typeface="Lato"/>
                <a:sym typeface="Lato"/>
              </a:rPr>
              <a:t>by manager. Make sure to adjust the size of the Title column </a:t>
            </a:r>
            <a:br>
              <a:rPr lang="en" sz="1800" b="1" i="1">
                <a:solidFill>
                  <a:srgbClr val="4D4D4D"/>
                </a:solidFill>
                <a:latin typeface="Lato"/>
                <a:ea typeface="Lato"/>
                <a:cs typeface="Lato"/>
                <a:sym typeface="Lato"/>
              </a:rPr>
            </a:br>
            <a:r>
              <a:rPr lang="en" sz="1800" b="1" i="1">
                <a:solidFill>
                  <a:srgbClr val="4D4D4D"/>
                </a:solidFill>
                <a:latin typeface="Lato"/>
                <a:ea typeface="Lato"/>
                <a:cs typeface="Lato"/>
                <a:sym typeface="Lato"/>
              </a:rPr>
              <a:t>so that all the leads’ titles can be read.</a:t>
            </a:r>
            <a:endParaRPr sz="1800" b="1" i="1">
              <a:solidFill>
                <a:srgbClr val="4D4D4D"/>
              </a:solidFill>
              <a:latin typeface="Lato"/>
              <a:ea typeface="Lato"/>
              <a:cs typeface="Lato"/>
              <a:sym typeface="Lato"/>
            </a:endParaRPr>
          </a:p>
        </p:txBody>
      </p:sp>
      <p:sp>
        <p:nvSpPr>
          <p:cNvPr id="166" name="Google Shape;166;p23"/>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1:</a:t>
            </a:r>
            <a:r>
              <a:rPr lang="en" sz="2400">
                <a:solidFill>
                  <a:srgbClr val="434343"/>
                </a:solidFill>
                <a:latin typeface="Lato Black"/>
                <a:ea typeface="Lato Black"/>
                <a:cs typeface="Lato Black"/>
                <a:sym typeface="Lato Black"/>
              </a:rPr>
              <a:t> Filter Leads</a:t>
            </a:r>
            <a:endParaRPr sz="2400">
              <a:solidFill>
                <a:srgbClr val="FC5155"/>
              </a:solidFill>
              <a:latin typeface="Lato Black"/>
              <a:ea typeface="Lato Black"/>
              <a:cs typeface="Lato Black"/>
              <a:sym typeface="Lato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4"/>
          <p:cNvSpPr txBox="1"/>
          <p:nvPr/>
        </p:nvSpPr>
        <p:spPr>
          <a:xfrm>
            <a:off x="1371600" y="1783250"/>
            <a:ext cx="6515100" cy="28782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0" lvl="0" indent="0" algn="ctr" rtl="0">
              <a:spcBef>
                <a:spcPts val="0"/>
              </a:spcBef>
              <a:spcAft>
                <a:spcPts val="0"/>
              </a:spcAft>
              <a:buNone/>
            </a:pPr>
            <a:r>
              <a:rPr lang="en" sz="1800" b="1" i="1">
                <a:solidFill>
                  <a:srgbClr val="4D4D4D"/>
                </a:solidFill>
                <a:latin typeface="Lato"/>
                <a:ea typeface="Lato"/>
                <a:cs typeface="Lato"/>
                <a:sym typeface="Lato"/>
              </a:rPr>
              <a:t>Insert Part B Task 1 Screenshot here.</a:t>
            </a:r>
            <a:endParaRPr sz="1800" b="1" i="1">
              <a:solidFill>
                <a:srgbClr val="4D4D4D"/>
              </a:solidFill>
              <a:latin typeface="Lato"/>
              <a:ea typeface="Lato"/>
              <a:cs typeface="Lato"/>
              <a:sym typeface="Lato"/>
            </a:endParaRPr>
          </a:p>
        </p:txBody>
      </p:sp>
      <p:sp>
        <p:nvSpPr>
          <p:cNvPr id="172" name="Google Shape;172;p24"/>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1:</a:t>
            </a:r>
            <a:r>
              <a:rPr lang="en" sz="2400">
                <a:solidFill>
                  <a:srgbClr val="434343"/>
                </a:solidFill>
                <a:latin typeface="Lato Black"/>
                <a:ea typeface="Lato Black"/>
                <a:cs typeface="Lato Black"/>
                <a:sym typeface="Lato Black"/>
              </a:rPr>
              <a:t> Screenshot</a:t>
            </a: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6E985FA4-7E95-7244-40A1-EFA8EC7F1DA8}"/>
              </a:ext>
            </a:extLst>
          </p:cNvPr>
          <p:cNvPicPr>
            <a:picLocks noChangeAspect="1"/>
          </p:cNvPicPr>
          <p:nvPr/>
        </p:nvPicPr>
        <p:blipFill>
          <a:blip r:embed="rId3"/>
          <a:stretch>
            <a:fillRect/>
          </a:stretch>
        </p:blipFill>
        <p:spPr>
          <a:xfrm>
            <a:off x="1339596" y="1748391"/>
            <a:ext cx="6579108" cy="291305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pic>
        <p:nvPicPr>
          <p:cNvPr id="35" name="Google Shape;35;p7" title="Decorative"/>
          <p:cNvPicPr preferRelativeResize="0"/>
          <p:nvPr/>
        </p:nvPicPr>
        <p:blipFill rotWithShape="1">
          <a:blip r:embed="rId3">
            <a:alphaModFix/>
          </a:blip>
          <a:srcRect l="14507"/>
          <a:stretch/>
        </p:blipFill>
        <p:spPr>
          <a:xfrm rot="5400000">
            <a:off x="950850" y="880725"/>
            <a:ext cx="2469018" cy="707550"/>
          </a:xfrm>
          <a:prstGeom prst="rect">
            <a:avLst/>
          </a:prstGeom>
          <a:noFill/>
          <a:ln>
            <a:noFill/>
          </a:ln>
        </p:spPr>
      </p:pic>
      <p:sp>
        <p:nvSpPr>
          <p:cNvPr id="36" name="Google Shape;36;p7"/>
          <p:cNvSpPr/>
          <p:nvPr/>
        </p:nvSpPr>
        <p:spPr>
          <a:xfrm>
            <a:off x="2794824" y="70789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1</a:t>
            </a:r>
            <a:endParaRPr b="1">
              <a:solidFill>
                <a:srgbClr val="4D4D4D"/>
              </a:solidFill>
              <a:latin typeface="Lato"/>
              <a:ea typeface="Lato"/>
              <a:cs typeface="Lato"/>
              <a:sym typeface="Lato"/>
            </a:endParaRPr>
          </a:p>
        </p:txBody>
      </p:sp>
      <p:sp>
        <p:nvSpPr>
          <p:cNvPr id="37" name="Google Shape;37;p7"/>
          <p:cNvSpPr/>
          <p:nvPr/>
        </p:nvSpPr>
        <p:spPr>
          <a:xfrm>
            <a:off x="2794824" y="143789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2</a:t>
            </a:r>
            <a:endParaRPr b="1">
              <a:solidFill>
                <a:srgbClr val="4D4D4D"/>
              </a:solidFill>
              <a:latin typeface="Lato"/>
              <a:ea typeface="Lato"/>
              <a:cs typeface="Lato"/>
              <a:sym typeface="Lato"/>
            </a:endParaRPr>
          </a:p>
        </p:txBody>
      </p:sp>
      <p:sp>
        <p:nvSpPr>
          <p:cNvPr id="38" name="Google Shape;38;p7"/>
          <p:cNvSpPr txBox="1"/>
          <p:nvPr/>
        </p:nvSpPr>
        <p:spPr>
          <a:xfrm>
            <a:off x="3253525" y="670225"/>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1: </a:t>
            </a:r>
            <a:r>
              <a:rPr lang="en" sz="1800">
                <a:solidFill>
                  <a:srgbClr val="4D4D4D"/>
                </a:solidFill>
                <a:latin typeface="Lato"/>
                <a:ea typeface="Lato"/>
                <a:cs typeface="Lato"/>
                <a:sym typeface="Lato"/>
              </a:rPr>
              <a:t>Structure and Download Lead Data</a:t>
            </a:r>
            <a:endParaRPr>
              <a:solidFill>
                <a:srgbClr val="4D4D4D"/>
              </a:solidFill>
              <a:latin typeface="Lato"/>
              <a:ea typeface="Lato"/>
              <a:cs typeface="Lato"/>
              <a:sym typeface="Lato"/>
            </a:endParaRPr>
          </a:p>
        </p:txBody>
      </p:sp>
      <p:sp>
        <p:nvSpPr>
          <p:cNvPr id="39" name="Google Shape;39;p7"/>
          <p:cNvSpPr txBox="1"/>
          <p:nvPr/>
        </p:nvSpPr>
        <p:spPr>
          <a:xfrm>
            <a:off x="3253525" y="1407763"/>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2: </a:t>
            </a:r>
            <a:r>
              <a:rPr lang="en" sz="1800">
                <a:solidFill>
                  <a:srgbClr val="4D4D4D"/>
                </a:solidFill>
                <a:latin typeface="Lato"/>
                <a:ea typeface="Lato"/>
                <a:cs typeface="Lato"/>
                <a:sym typeface="Lato"/>
              </a:rPr>
              <a:t>Import Data in Salesforce</a:t>
            </a:r>
            <a:endParaRPr>
              <a:solidFill>
                <a:srgbClr val="4D4D4D"/>
              </a:solidFill>
              <a:latin typeface="Lato"/>
              <a:ea typeface="Lato"/>
              <a:cs typeface="Lato"/>
              <a:sym typeface="Lato"/>
            </a:endParaRPr>
          </a:p>
        </p:txBody>
      </p:sp>
      <p:sp>
        <p:nvSpPr>
          <p:cNvPr id="40" name="Google Shape;40;p7"/>
          <p:cNvSpPr/>
          <p:nvPr/>
        </p:nvSpPr>
        <p:spPr>
          <a:xfrm>
            <a:off x="2794824" y="216789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3</a:t>
            </a:r>
            <a:endParaRPr b="1">
              <a:solidFill>
                <a:srgbClr val="4D4D4D"/>
              </a:solidFill>
              <a:latin typeface="Lato"/>
              <a:ea typeface="Lato"/>
              <a:cs typeface="Lato"/>
              <a:sym typeface="Lato"/>
            </a:endParaRPr>
          </a:p>
        </p:txBody>
      </p:sp>
      <p:sp>
        <p:nvSpPr>
          <p:cNvPr id="41" name="Google Shape;41;p7"/>
          <p:cNvSpPr/>
          <p:nvPr/>
        </p:nvSpPr>
        <p:spPr>
          <a:xfrm>
            <a:off x="2794824" y="289789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4</a:t>
            </a:r>
            <a:endParaRPr b="1">
              <a:solidFill>
                <a:srgbClr val="4D4D4D"/>
              </a:solidFill>
              <a:latin typeface="Lato"/>
              <a:ea typeface="Lato"/>
              <a:cs typeface="Lato"/>
              <a:sym typeface="Lato"/>
            </a:endParaRPr>
          </a:p>
        </p:txBody>
      </p:sp>
      <p:sp>
        <p:nvSpPr>
          <p:cNvPr id="42" name="Google Shape;42;p7"/>
          <p:cNvSpPr txBox="1"/>
          <p:nvPr/>
        </p:nvSpPr>
        <p:spPr>
          <a:xfrm>
            <a:off x="3253525" y="2145300"/>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rgbClr val="4D4D4D"/>
                </a:solidFill>
                <a:latin typeface="Lato"/>
                <a:ea typeface="Lato"/>
                <a:cs typeface="Lato"/>
                <a:sym typeface="Lato"/>
              </a:rPr>
              <a:t>Task 3: </a:t>
            </a:r>
            <a:r>
              <a:rPr lang="en" sz="1800">
                <a:solidFill>
                  <a:srgbClr val="4D4D4D"/>
                </a:solidFill>
                <a:latin typeface="Lato"/>
                <a:ea typeface="Lato"/>
                <a:cs typeface="Lato"/>
                <a:sym typeface="Lato"/>
              </a:rPr>
              <a:t>Create a List View and  Filter for Leads</a:t>
            </a:r>
            <a:endParaRPr>
              <a:solidFill>
                <a:srgbClr val="4D4D4D"/>
              </a:solidFill>
              <a:latin typeface="Lato"/>
              <a:ea typeface="Lato"/>
              <a:cs typeface="Lato"/>
              <a:sym typeface="Lato"/>
            </a:endParaRPr>
          </a:p>
        </p:txBody>
      </p:sp>
      <p:sp>
        <p:nvSpPr>
          <p:cNvPr id="43" name="Google Shape;43;p7"/>
          <p:cNvSpPr txBox="1"/>
          <p:nvPr/>
        </p:nvSpPr>
        <p:spPr>
          <a:xfrm>
            <a:off x="3253525" y="2886600"/>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4: </a:t>
            </a:r>
            <a:r>
              <a:rPr lang="en" sz="1800">
                <a:solidFill>
                  <a:srgbClr val="4D4D4D"/>
                </a:solidFill>
                <a:latin typeface="Lato"/>
                <a:ea typeface="Lato"/>
                <a:cs typeface="Lato"/>
                <a:sym typeface="Lato"/>
              </a:rPr>
              <a:t>Associate Leads With a Campaign</a:t>
            </a:r>
            <a:endParaRPr>
              <a:solidFill>
                <a:srgbClr val="4D4D4D"/>
              </a:solidFill>
              <a:latin typeface="Lato"/>
              <a:ea typeface="Lato"/>
              <a:cs typeface="Lato"/>
              <a:sym typeface="Lato"/>
            </a:endParaRPr>
          </a:p>
        </p:txBody>
      </p:sp>
      <p:sp>
        <p:nvSpPr>
          <p:cNvPr id="44" name="Google Shape;44;p7"/>
          <p:cNvSpPr/>
          <p:nvPr/>
        </p:nvSpPr>
        <p:spPr>
          <a:xfrm>
            <a:off x="2794824" y="360149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5</a:t>
            </a:r>
            <a:endParaRPr b="1">
              <a:solidFill>
                <a:srgbClr val="4D4D4D"/>
              </a:solidFill>
              <a:latin typeface="Lato"/>
              <a:ea typeface="Lato"/>
              <a:cs typeface="Lato"/>
              <a:sym typeface="Lato"/>
            </a:endParaRPr>
          </a:p>
        </p:txBody>
      </p:sp>
      <p:sp>
        <p:nvSpPr>
          <p:cNvPr id="45" name="Google Shape;45;p7"/>
          <p:cNvSpPr txBox="1"/>
          <p:nvPr/>
        </p:nvSpPr>
        <p:spPr>
          <a:xfrm>
            <a:off x="3253525" y="3590200"/>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5: </a:t>
            </a:r>
            <a:r>
              <a:rPr lang="en" sz="1800">
                <a:solidFill>
                  <a:srgbClr val="4D4D4D"/>
                </a:solidFill>
                <a:latin typeface="Lato"/>
                <a:ea typeface="Lato"/>
                <a:cs typeface="Lato"/>
                <a:sym typeface="Lato"/>
              </a:rPr>
              <a:t>Business Case Analysis</a:t>
            </a:r>
            <a:endParaRPr>
              <a:solidFill>
                <a:srgbClr val="4D4D4D"/>
              </a:solidFill>
              <a:latin typeface="Lato"/>
              <a:ea typeface="Lato"/>
              <a:cs typeface="Lato"/>
              <a:sym typeface="Lato"/>
            </a:endParaRPr>
          </a:p>
        </p:txBody>
      </p:sp>
      <p:sp>
        <p:nvSpPr>
          <p:cNvPr id="46" name="Google Shape;46;p7"/>
          <p:cNvSpPr txBox="1">
            <a:spLocks noGrp="1"/>
          </p:cNvSpPr>
          <p:nvPr>
            <p:ph type="title" idx="4294967295"/>
          </p:nvPr>
        </p:nvSpPr>
        <p:spPr>
          <a:xfrm>
            <a:off x="121575" y="54800"/>
            <a:ext cx="1710000" cy="172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4D4D4D"/>
                </a:solidFill>
                <a:latin typeface="Lato"/>
                <a:ea typeface="Lato"/>
                <a:cs typeface="Lato"/>
                <a:sym typeface="Lato"/>
              </a:rPr>
              <a:t>Part A</a:t>
            </a:r>
            <a:endParaRPr sz="2400">
              <a:solidFill>
                <a:srgbClr val="4D4D4D"/>
              </a:solidFill>
              <a:latin typeface="Lato"/>
              <a:ea typeface="Lato"/>
              <a:cs typeface="Lato"/>
              <a:sym typeface="Lato"/>
            </a:endParaRPr>
          </a:p>
          <a:p>
            <a:pPr marL="0" lvl="0" indent="0" algn="r" rtl="0">
              <a:spcBef>
                <a:spcPts val="0"/>
              </a:spcBef>
              <a:spcAft>
                <a:spcPts val="0"/>
              </a:spcAft>
              <a:buNone/>
            </a:pPr>
            <a:r>
              <a:rPr lang="en" sz="2400">
                <a:solidFill>
                  <a:srgbClr val="4D4D4D"/>
                </a:solidFill>
                <a:latin typeface="Lato"/>
                <a:ea typeface="Lato"/>
                <a:cs typeface="Lato"/>
                <a:sym typeface="Lato"/>
              </a:rPr>
              <a:t>Overview</a:t>
            </a:r>
            <a:endParaRPr sz="2400">
              <a:solidFill>
                <a:srgbClr val="4D4D4D"/>
              </a:solidFill>
              <a:latin typeface="Lato"/>
              <a:ea typeface="Lato"/>
              <a:cs typeface="Lato"/>
              <a:sym typeface="Lato"/>
            </a:endParaRPr>
          </a:p>
          <a:p>
            <a:pPr marL="0" lvl="0" indent="0" algn="l" rtl="0">
              <a:spcBef>
                <a:spcPts val="0"/>
              </a:spcBef>
              <a:spcAft>
                <a:spcPts val="0"/>
              </a:spcAft>
              <a:buNone/>
            </a:pPr>
            <a:endParaRPr sz="2400">
              <a:solidFill>
                <a:srgbClr val="FC5155"/>
              </a:solidFill>
              <a:latin typeface="Lato Black"/>
              <a:ea typeface="Lato Black"/>
              <a:cs typeface="Lato Black"/>
              <a:sym typeface="Lato Black"/>
            </a:endParaRPr>
          </a:p>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5"/>
          <p:cNvSpPr txBox="1"/>
          <p:nvPr/>
        </p:nvSpPr>
        <p:spPr>
          <a:xfrm>
            <a:off x="1371600" y="1783250"/>
            <a:ext cx="6515100" cy="28782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1755625" anchor="ctr" anchorCtr="0">
            <a:noAutofit/>
          </a:bodyPr>
          <a:lstStyle/>
          <a:p>
            <a:pPr marL="91440" lvl="0" indent="0" algn="l" rtl="0">
              <a:spcBef>
                <a:spcPts val="0"/>
              </a:spcBef>
              <a:spcAft>
                <a:spcPts val="0"/>
              </a:spcAft>
              <a:buNone/>
            </a:pPr>
            <a:r>
              <a:rPr lang="en" sz="1600" b="1" i="1">
                <a:solidFill>
                  <a:srgbClr val="434343"/>
                </a:solidFill>
                <a:latin typeface="Lato"/>
                <a:ea typeface="Lato"/>
                <a:cs typeface="Lato"/>
                <a:sym typeface="Lato"/>
              </a:rPr>
              <a:t>Insert screenshots to show that you’ve emailed Janet, Thandiwe, Martha, and Denise. Your screenshots should display the past activities log for each of these leads showing that you have sent them an email. The past activities log is at the bottom of the Activity tab.</a:t>
            </a:r>
            <a:endParaRPr sz="1600" b="1" i="1">
              <a:solidFill>
                <a:srgbClr val="434343"/>
              </a:solidFill>
              <a:latin typeface="Lato"/>
              <a:ea typeface="Lato"/>
              <a:cs typeface="Lato"/>
              <a:sym typeface="Lato"/>
            </a:endParaRPr>
          </a:p>
        </p:txBody>
      </p:sp>
      <p:sp>
        <p:nvSpPr>
          <p:cNvPr id="178" name="Google Shape;178;p25"/>
          <p:cNvSpPr txBox="1"/>
          <p:nvPr/>
        </p:nvSpPr>
        <p:spPr>
          <a:xfrm>
            <a:off x="1445000" y="2914075"/>
            <a:ext cx="6343500" cy="16167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b="1">
                <a:solidFill>
                  <a:srgbClr val="434343"/>
                </a:solidFill>
                <a:latin typeface="Lato"/>
                <a:ea typeface="Lato"/>
                <a:cs typeface="Lato"/>
                <a:sym typeface="Lato"/>
              </a:rPr>
              <a:t>Step 1:</a:t>
            </a:r>
            <a:r>
              <a:rPr lang="en">
                <a:solidFill>
                  <a:srgbClr val="434343"/>
                </a:solidFill>
                <a:latin typeface="Lato"/>
                <a:ea typeface="Lato"/>
                <a:cs typeface="Lato"/>
                <a:sym typeface="Lato"/>
              </a:rPr>
              <a:t> Past activity for </a:t>
            </a:r>
            <a:r>
              <a:rPr lang="en" b="1">
                <a:solidFill>
                  <a:srgbClr val="434343"/>
                </a:solidFill>
                <a:latin typeface="Lato"/>
                <a:ea typeface="Lato"/>
                <a:cs typeface="Lato"/>
                <a:sym typeface="Lato"/>
              </a:rPr>
              <a:t>Janet Steinberg</a:t>
            </a:r>
            <a:r>
              <a:rPr lang="en">
                <a:solidFill>
                  <a:srgbClr val="434343"/>
                </a:solidFill>
                <a:latin typeface="Lato"/>
                <a:ea typeface="Lato"/>
                <a:cs typeface="Lato"/>
                <a:sym typeface="Lato"/>
              </a:rPr>
              <a:t> showing you’ve emailed them.</a:t>
            </a:r>
            <a:endParaRPr>
              <a:solidFill>
                <a:srgbClr val="434343"/>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34343"/>
                </a:solidFill>
                <a:latin typeface="Lato"/>
                <a:ea typeface="Lato"/>
                <a:cs typeface="Lato"/>
                <a:sym typeface="Lato"/>
              </a:rPr>
              <a:t>Step 2:</a:t>
            </a:r>
            <a:r>
              <a:rPr lang="en">
                <a:solidFill>
                  <a:srgbClr val="434343"/>
                </a:solidFill>
                <a:latin typeface="Lato"/>
                <a:ea typeface="Lato"/>
                <a:cs typeface="Lato"/>
                <a:sym typeface="Lato"/>
              </a:rPr>
              <a:t> Past activity for </a:t>
            </a:r>
            <a:r>
              <a:rPr lang="en" b="1">
                <a:solidFill>
                  <a:srgbClr val="434343"/>
                </a:solidFill>
                <a:latin typeface="Lato"/>
                <a:ea typeface="Lato"/>
                <a:cs typeface="Lato"/>
                <a:sym typeface="Lato"/>
              </a:rPr>
              <a:t>Thandiwe Bandi</a:t>
            </a:r>
            <a:r>
              <a:rPr lang="en">
                <a:solidFill>
                  <a:srgbClr val="434343"/>
                </a:solidFill>
                <a:latin typeface="Lato"/>
                <a:ea typeface="Lato"/>
                <a:cs typeface="Lato"/>
                <a:sym typeface="Lato"/>
              </a:rPr>
              <a:t> showing you’ve emailed them.</a:t>
            </a:r>
            <a:endParaRPr>
              <a:solidFill>
                <a:srgbClr val="434343"/>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34343"/>
                </a:solidFill>
                <a:latin typeface="Lato"/>
                <a:ea typeface="Lato"/>
                <a:cs typeface="Lato"/>
                <a:sym typeface="Lato"/>
              </a:rPr>
              <a:t>Step 3:</a:t>
            </a:r>
            <a:r>
              <a:rPr lang="en">
                <a:solidFill>
                  <a:srgbClr val="434343"/>
                </a:solidFill>
                <a:latin typeface="Lato"/>
                <a:ea typeface="Lato"/>
                <a:cs typeface="Lato"/>
                <a:sym typeface="Lato"/>
              </a:rPr>
              <a:t> Past activity for </a:t>
            </a:r>
            <a:r>
              <a:rPr lang="en" b="1">
                <a:solidFill>
                  <a:srgbClr val="434343"/>
                </a:solidFill>
                <a:latin typeface="Lato"/>
                <a:ea typeface="Lato"/>
                <a:cs typeface="Lato"/>
                <a:sym typeface="Lato"/>
              </a:rPr>
              <a:t>Martha Newman</a:t>
            </a:r>
            <a:r>
              <a:rPr lang="en">
                <a:solidFill>
                  <a:srgbClr val="434343"/>
                </a:solidFill>
                <a:latin typeface="Lato"/>
                <a:ea typeface="Lato"/>
                <a:cs typeface="Lato"/>
                <a:sym typeface="Lato"/>
              </a:rPr>
              <a:t> showing you’ve emailed them.</a:t>
            </a:r>
            <a:endParaRPr>
              <a:solidFill>
                <a:srgbClr val="434343"/>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34343"/>
                </a:solidFill>
                <a:latin typeface="Lato"/>
                <a:ea typeface="Lato"/>
                <a:cs typeface="Lato"/>
                <a:sym typeface="Lato"/>
              </a:rPr>
              <a:t>Step 4:</a:t>
            </a:r>
            <a:r>
              <a:rPr lang="en">
                <a:solidFill>
                  <a:srgbClr val="434343"/>
                </a:solidFill>
                <a:latin typeface="Lato"/>
                <a:ea typeface="Lato"/>
                <a:cs typeface="Lato"/>
                <a:sym typeface="Lato"/>
              </a:rPr>
              <a:t> Past activity for </a:t>
            </a:r>
            <a:r>
              <a:rPr lang="en" b="1">
                <a:solidFill>
                  <a:srgbClr val="434343"/>
                </a:solidFill>
                <a:latin typeface="Lato"/>
                <a:ea typeface="Lato"/>
                <a:cs typeface="Lato"/>
                <a:sym typeface="Lato"/>
              </a:rPr>
              <a:t>Denise Choi</a:t>
            </a:r>
            <a:r>
              <a:rPr lang="en">
                <a:solidFill>
                  <a:srgbClr val="434343"/>
                </a:solidFill>
                <a:latin typeface="Lato"/>
                <a:ea typeface="Lato"/>
                <a:cs typeface="Lato"/>
                <a:sym typeface="Lato"/>
              </a:rPr>
              <a:t> showing you’ve emailed them. </a:t>
            </a:r>
            <a:endParaRPr>
              <a:latin typeface="Lato"/>
              <a:ea typeface="Lato"/>
              <a:cs typeface="Lato"/>
              <a:sym typeface="Lato"/>
            </a:endParaRPr>
          </a:p>
        </p:txBody>
      </p:sp>
      <p:sp>
        <p:nvSpPr>
          <p:cNvPr id="179" name="Google Shape;179;p25"/>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2:</a:t>
            </a:r>
            <a:r>
              <a:rPr lang="en" sz="2400">
                <a:solidFill>
                  <a:srgbClr val="434343"/>
                </a:solidFill>
                <a:latin typeface="Lato Black"/>
                <a:ea typeface="Lato Black"/>
                <a:cs typeface="Lato Black"/>
                <a:sym typeface="Lato Black"/>
              </a:rPr>
              <a:t> Initiate Contact with Leads via Email</a:t>
            </a:r>
            <a:endParaRPr sz="2400">
              <a:solidFill>
                <a:srgbClr val="FC5155"/>
              </a:solidFill>
              <a:latin typeface="Lato Black"/>
              <a:ea typeface="Lato Black"/>
              <a:cs typeface="Lato Black"/>
              <a:sym typeface="Lato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6"/>
          <p:cNvSpPr txBox="1"/>
          <p:nvPr/>
        </p:nvSpPr>
        <p:spPr>
          <a:xfrm>
            <a:off x="1371600" y="1783250"/>
            <a:ext cx="6515100" cy="28782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0" lvl="0" indent="0" algn="ctr" rtl="0">
              <a:spcBef>
                <a:spcPts val="0"/>
              </a:spcBef>
              <a:spcAft>
                <a:spcPts val="0"/>
              </a:spcAft>
              <a:buNone/>
            </a:pPr>
            <a:r>
              <a:rPr lang="en" sz="1800" b="1" i="1" dirty="0">
                <a:solidFill>
                  <a:srgbClr val="4D4D4D"/>
                </a:solidFill>
                <a:latin typeface="Lato"/>
                <a:ea typeface="Lato"/>
                <a:cs typeface="Lato"/>
                <a:sym typeface="Lato"/>
              </a:rPr>
              <a:t>Insert Part B Task 2 </a:t>
            </a:r>
            <a:r>
              <a:rPr lang="en" sz="1800" b="1" i="1" u="sng" dirty="0">
                <a:solidFill>
                  <a:srgbClr val="4D4D4D"/>
                </a:solidFill>
                <a:latin typeface="Lato"/>
                <a:ea typeface="Lato"/>
                <a:cs typeface="Lato"/>
                <a:sym typeface="Lato"/>
              </a:rPr>
              <a:t>Step 1</a:t>
            </a:r>
            <a:r>
              <a:rPr lang="en" sz="1800" b="1" i="1" dirty="0">
                <a:solidFill>
                  <a:srgbClr val="4D4D4D"/>
                </a:solidFill>
                <a:latin typeface="Lato"/>
                <a:ea typeface="Lato"/>
                <a:cs typeface="Lato"/>
                <a:sym typeface="Lato"/>
              </a:rPr>
              <a:t> Screenshot here.</a:t>
            </a:r>
            <a:endParaRPr sz="1800" b="1" i="1" dirty="0">
              <a:solidFill>
                <a:srgbClr val="4D4D4D"/>
              </a:solidFill>
              <a:latin typeface="Lato"/>
              <a:ea typeface="Lato"/>
              <a:cs typeface="Lato"/>
              <a:sym typeface="Lato"/>
            </a:endParaRPr>
          </a:p>
        </p:txBody>
      </p:sp>
      <p:sp>
        <p:nvSpPr>
          <p:cNvPr id="185" name="Google Shape;185;p26"/>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2:</a:t>
            </a:r>
            <a:r>
              <a:rPr lang="en" sz="2400">
                <a:solidFill>
                  <a:srgbClr val="434343"/>
                </a:solidFill>
                <a:latin typeface="Lato Black"/>
                <a:ea typeface="Lato Black"/>
                <a:cs typeface="Lato Black"/>
                <a:sym typeface="Lato Black"/>
              </a:rPr>
              <a:t> Step 1 screenshot</a:t>
            </a: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2996258B-0DAB-99F8-E34D-2D4E7B06A9B7}"/>
              </a:ext>
            </a:extLst>
          </p:cNvPr>
          <p:cNvPicPr>
            <a:picLocks noChangeAspect="1"/>
          </p:cNvPicPr>
          <p:nvPr/>
        </p:nvPicPr>
        <p:blipFill>
          <a:blip r:embed="rId3"/>
          <a:stretch>
            <a:fillRect/>
          </a:stretch>
        </p:blipFill>
        <p:spPr>
          <a:xfrm>
            <a:off x="1371600" y="1783250"/>
            <a:ext cx="6515100" cy="28782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7"/>
          <p:cNvSpPr txBox="1"/>
          <p:nvPr/>
        </p:nvSpPr>
        <p:spPr>
          <a:xfrm>
            <a:off x="1314450" y="1682397"/>
            <a:ext cx="6515100" cy="28782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0" lvl="0" indent="0" algn="ctr" rtl="0">
              <a:spcBef>
                <a:spcPts val="0"/>
              </a:spcBef>
              <a:spcAft>
                <a:spcPts val="0"/>
              </a:spcAft>
              <a:buNone/>
            </a:pPr>
            <a:r>
              <a:rPr lang="en" sz="1800" b="1" i="1" dirty="0">
                <a:solidFill>
                  <a:srgbClr val="4D4D4D"/>
                </a:solidFill>
                <a:latin typeface="Lato"/>
                <a:ea typeface="Lato"/>
                <a:cs typeface="Lato"/>
                <a:sym typeface="Lato"/>
              </a:rPr>
              <a:t>Insert Part B Task 2 </a:t>
            </a:r>
            <a:r>
              <a:rPr lang="en" sz="1800" b="1" i="1" u="sng" dirty="0">
                <a:solidFill>
                  <a:srgbClr val="4D4D4D"/>
                </a:solidFill>
                <a:latin typeface="Lato"/>
                <a:ea typeface="Lato"/>
                <a:cs typeface="Lato"/>
                <a:sym typeface="Lato"/>
              </a:rPr>
              <a:t>Step 2</a:t>
            </a:r>
            <a:r>
              <a:rPr lang="en" sz="1800" b="1" i="1" dirty="0">
                <a:solidFill>
                  <a:srgbClr val="4D4D4D"/>
                </a:solidFill>
                <a:latin typeface="Lato"/>
                <a:ea typeface="Lato"/>
                <a:cs typeface="Lato"/>
                <a:sym typeface="Lato"/>
              </a:rPr>
              <a:t> Screenshot here.</a:t>
            </a:r>
            <a:endParaRPr sz="1800" b="1" i="1" dirty="0">
              <a:solidFill>
                <a:srgbClr val="4D4D4D"/>
              </a:solidFill>
              <a:latin typeface="Lato"/>
              <a:ea typeface="Lato"/>
              <a:cs typeface="Lato"/>
              <a:sym typeface="Lato"/>
            </a:endParaRPr>
          </a:p>
        </p:txBody>
      </p:sp>
      <p:sp>
        <p:nvSpPr>
          <p:cNvPr id="191" name="Google Shape;191;p27"/>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2:</a:t>
            </a:r>
            <a:r>
              <a:rPr lang="en" sz="2400">
                <a:solidFill>
                  <a:srgbClr val="434343"/>
                </a:solidFill>
                <a:latin typeface="Lato Black"/>
                <a:ea typeface="Lato Black"/>
                <a:cs typeface="Lato Black"/>
                <a:sym typeface="Lato Black"/>
              </a:rPr>
              <a:t> Step 2 screenshot</a:t>
            </a:r>
            <a:endParaRPr sz="2400">
              <a:solidFill>
                <a:srgbClr val="FC5155"/>
              </a:solidFill>
              <a:latin typeface="Lato Black"/>
              <a:ea typeface="Lato Black"/>
              <a:cs typeface="Lato Black"/>
              <a:sym typeface="Lato Black"/>
            </a:endParaRPr>
          </a:p>
        </p:txBody>
      </p:sp>
      <p:pic>
        <p:nvPicPr>
          <p:cNvPr id="7" name="Picture 6">
            <a:extLst>
              <a:ext uri="{FF2B5EF4-FFF2-40B4-BE49-F238E27FC236}">
                <a16:creationId xmlns:a16="http://schemas.microsoft.com/office/drawing/2014/main" id="{F23820E8-2EB5-1EB9-E597-A06C556B59EF}"/>
              </a:ext>
            </a:extLst>
          </p:cNvPr>
          <p:cNvPicPr>
            <a:picLocks noChangeAspect="1"/>
          </p:cNvPicPr>
          <p:nvPr/>
        </p:nvPicPr>
        <p:blipFill>
          <a:blip r:embed="rId3"/>
          <a:stretch>
            <a:fillRect/>
          </a:stretch>
        </p:blipFill>
        <p:spPr>
          <a:xfrm>
            <a:off x="1314450" y="1682397"/>
            <a:ext cx="6515100" cy="28782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8"/>
          <p:cNvSpPr txBox="1"/>
          <p:nvPr/>
        </p:nvSpPr>
        <p:spPr>
          <a:xfrm>
            <a:off x="1371600" y="1783250"/>
            <a:ext cx="6515100" cy="28782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dirty="0">
                <a:solidFill>
                  <a:srgbClr val="4D4D4D"/>
                </a:solidFill>
                <a:latin typeface="Lato"/>
                <a:ea typeface="Lato"/>
                <a:cs typeface="Lato"/>
                <a:sym typeface="Lato"/>
              </a:rPr>
              <a:t>Insert Part B Task 2 </a:t>
            </a:r>
            <a:r>
              <a:rPr lang="en" sz="1800" b="1" i="1" u="sng" dirty="0">
                <a:solidFill>
                  <a:srgbClr val="4D4D4D"/>
                </a:solidFill>
                <a:latin typeface="Lato"/>
                <a:ea typeface="Lato"/>
                <a:cs typeface="Lato"/>
                <a:sym typeface="Lato"/>
              </a:rPr>
              <a:t>Step 3</a:t>
            </a:r>
            <a:r>
              <a:rPr lang="en" sz="1800" b="1" i="1" dirty="0">
                <a:solidFill>
                  <a:srgbClr val="4D4D4D"/>
                </a:solidFill>
                <a:latin typeface="Lato"/>
                <a:ea typeface="Lato"/>
                <a:cs typeface="Lato"/>
                <a:sym typeface="Lato"/>
              </a:rPr>
              <a:t> Screenshot here.</a:t>
            </a:r>
            <a:endParaRPr sz="1800" b="1" i="1" dirty="0">
              <a:solidFill>
                <a:srgbClr val="4D4D4D"/>
              </a:solidFill>
              <a:latin typeface="Lato"/>
              <a:ea typeface="Lato"/>
              <a:cs typeface="Lato"/>
              <a:sym typeface="Lato"/>
            </a:endParaRPr>
          </a:p>
        </p:txBody>
      </p:sp>
      <p:sp>
        <p:nvSpPr>
          <p:cNvPr id="197" name="Google Shape;197;p28"/>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2:</a:t>
            </a:r>
            <a:r>
              <a:rPr lang="en" sz="2400">
                <a:solidFill>
                  <a:srgbClr val="434343"/>
                </a:solidFill>
                <a:latin typeface="Lato Black"/>
                <a:ea typeface="Lato Black"/>
                <a:cs typeface="Lato Black"/>
                <a:sym typeface="Lato Black"/>
              </a:rPr>
              <a:t> Step 3 screenshot</a:t>
            </a: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1A20BD85-7D92-B954-8736-19E6CF065426}"/>
              </a:ext>
            </a:extLst>
          </p:cNvPr>
          <p:cNvPicPr>
            <a:picLocks noChangeAspect="1"/>
          </p:cNvPicPr>
          <p:nvPr/>
        </p:nvPicPr>
        <p:blipFill>
          <a:blip r:embed="rId3"/>
          <a:stretch>
            <a:fillRect/>
          </a:stretch>
        </p:blipFill>
        <p:spPr>
          <a:xfrm>
            <a:off x="1311088" y="1783250"/>
            <a:ext cx="6575612" cy="28782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9"/>
          <p:cNvSpPr txBox="1"/>
          <p:nvPr/>
        </p:nvSpPr>
        <p:spPr>
          <a:xfrm>
            <a:off x="1371600" y="1783250"/>
            <a:ext cx="6515100" cy="28782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0" lvl="0" indent="0" algn="ctr" rtl="0">
              <a:spcBef>
                <a:spcPts val="0"/>
              </a:spcBef>
              <a:spcAft>
                <a:spcPts val="0"/>
              </a:spcAft>
              <a:buNone/>
            </a:pPr>
            <a:r>
              <a:rPr lang="en" sz="1800" b="1" i="1">
                <a:solidFill>
                  <a:srgbClr val="4D4D4D"/>
                </a:solidFill>
                <a:latin typeface="Lato"/>
                <a:ea typeface="Lato"/>
                <a:cs typeface="Lato"/>
                <a:sym typeface="Lato"/>
              </a:rPr>
              <a:t>Insert Part B Task 2 </a:t>
            </a:r>
            <a:r>
              <a:rPr lang="en" sz="1800" b="1" i="1" u="sng">
                <a:solidFill>
                  <a:srgbClr val="4D4D4D"/>
                </a:solidFill>
                <a:latin typeface="Lato"/>
                <a:ea typeface="Lato"/>
                <a:cs typeface="Lato"/>
                <a:sym typeface="Lato"/>
              </a:rPr>
              <a:t>Step 4</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sp>
        <p:nvSpPr>
          <p:cNvPr id="203" name="Google Shape;203;p29"/>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2:</a:t>
            </a:r>
            <a:r>
              <a:rPr lang="en" sz="2400">
                <a:solidFill>
                  <a:srgbClr val="434343"/>
                </a:solidFill>
                <a:latin typeface="Lato Black"/>
                <a:ea typeface="Lato Black"/>
                <a:cs typeface="Lato Black"/>
                <a:sym typeface="Lato Black"/>
              </a:rPr>
              <a:t> Step 4 screenshot</a:t>
            </a: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7130216F-F1EF-E82B-95BF-098985CC1DD7}"/>
              </a:ext>
            </a:extLst>
          </p:cNvPr>
          <p:cNvPicPr>
            <a:picLocks noChangeAspect="1"/>
          </p:cNvPicPr>
          <p:nvPr/>
        </p:nvPicPr>
        <p:blipFill>
          <a:blip r:embed="rId3"/>
          <a:stretch>
            <a:fillRect/>
          </a:stretch>
        </p:blipFill>
        <p:spPr>
          <a:xfrm>
            <a:off x="1371600" y="1783250"/>
            <a:ext cx="6515100" cy="28782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0"/>
          <p:cNvSpPr txBox="1"/>
          <p:nvPr/>
        </p:nvSpPr>
        <p:spPr>
          <a:xfrm>
            <a:off x="1371600" y="1783250"/>
            <a:ext cx="6515100" cy="28782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1755625" anchor="ctr" anchorCtr="0">
            <a:noAutofit/>
          </a:bodyPr>
          <a:lstStyle/>
          <a:p>
            <a:pPr marL="91440" lvl="0" indent="0" algn="l" rtl="0">
              <a:spcBef>
                <a:spcPts val="0"/>
              </a:spcBef>
              <a:spcAft>
                <a:spcPts val="0"/>
              </a:spcAft>
              <a:buNone/>
            </a:pPr>
            <a:r>
              <a:rPr lang="en" sz="1600" b="1" i="1">
                <a:solidFill>
                  <a:srgbClr val="4D4D4D"/>
                </a:solidFill>
                <a:latin typeface="Lato"/>
                <a:ea typeface="Lato"/>
                <a:cs typeface="Lato"/>
                <a:sym typeface="Lato"/>
              </a:rPr>
              <a:t>Insert screenshots for the calls with the four leads. Make sure your screenshots display the past activity logs for each of these leads showing that calls, notes, tasks, and/or emails have been logged with each of them. The past activities log is at the bottom of the Activity tab.</a:t>
            </a:r>
            <a:endParaRPr sz="1600" b="1" i="1">
              <a:solidFill>
                <a:srgbClr val="4D4D4D"/>
              </a:solidFill>
              <a:latin typeface="Lato"/>
              <a:ea typeface="Lato"/>
              <a:cs typeface="Lato"/>
              <a:sym typeface="Lato"/>
            </a:endParaRPr>
          </a:p>
        </p:txBody>
      </p:sp>
      <p:sp>
        <p:nvSpPr>
          <p:cNvPr id="209" name="Google Shape;209;p30"/>
          <p:cNvSpPr txBox="1"/>
          <p:nvPr/>
        </p:nvSpPr>
        <p:spPr>
          <a:xfrm>
            <a:off x="1446825" y="2914075"/>
            <a:ext cx="6439800" cy="17475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1:</a:t>
            </a:r>
            <a:r>
              <a:rPr lang="en">
                <a:solidFill>
                  <a:srgbClr val="4D4D4D"/>
                </a:solidFill>
                <a:latin typeface="Lato"/>
                <a:ea typeface="Lato"/>
                <a:cs typeface="Lato"/>
                <a:sym typeface="Lato"/>
              </a:rPr>
              <a:t> Past activity for </a:t>
            </a:r>
            <a:r>
              <a:rPr lang="en" b="1">
                <a:solidFill>
                  <a:srgbClr val="4D4D4D"/>
                </a:solidFill>
                <a:latin typeface="Lato"/>
                <a:ea typeface="Lato"/>
                <a:cs typeface="Lato"/>
                <a:sym typeface="Lato"/>
              </a:rPr>
              <a:t>Janet Steinberg</a:t>
            </a:r>
            <a:r>
              <a:rPr lang="en">
                <a:solidFill>
                  <a:srgbClr val="4D4D4D"/>
                </a:solidFill>
                <a:latin typeface="Lato"/>
                <a:ea typeface="Lato"/>
                <a:cs typeface="Lato"/>
                <a:sym typeface="Lato"/>
              </a:rPr>
              <a:t> showing logged activities.</a:t>
            </a:r>
            <a:endParaRPr>
              <a:solidFill>
                <a:srgbClr val="4D4D4D"/>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2: </a:t>
            </a:r>
            <a:r>
              <a:rPr lang="en">
                <a:solidFill>
                  <a:srgbClr val="4D4D4D"/>
                </a:solidFill>
                <a:latin typeface="Lato"/>
                <a:ea typeface="Lato"/>
                <a:cs typeface="Lato"/>
                <a:sym typeface="Lato"/>
              </a:rPr>
              <a:t>Past activity for </a:t>
            </a:r>
            <a:r>
              <a:rPr lang="en" b="1">
                <a:solidFill>
                  <a:srgbClr val="4D4D4D"/>
                </a:solidFill>
                <a:latin typeface="Lato"/>
                <a:ea typeface="Lato"/>
                <a:cs typeface="Lato"/>
                <a:sym typeface="Lato"/>
              </a:rPr>
              <a:t>Thandiwe Bandi</a:t>
            </a:r>
            <a:r>
              <a:rPr lang="en">
                <a:solidFill>
                  <a:srgbClr val="4D4D4D"/>
                </a:solidFill>
                <a:latin typeface="Lato"/>
                <a:ea typeface="Lato"/>
                <a:cs typeface="Lato"/>
                <a:sym typeface="Lato"/>
              </a:rPr>
              <a:t> showing logged activities.</a:t>
            </a:r>
            <a:endParaRPr>
              <a:solidFill>
                <a:srgbClr val="4D4D4D"/>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3:</a:t>
            </a:r>
            <a:r>
              <a:rPr lang="en">
                <a:solidFill>
                  <a:srgbClr val="4D4D4D"/>
                </a:solidFill>
                <a:latin typeface="Lato"/>
                <a:ea typeface="Lato"/>
                <a:cs typeface="Lato"/>
                <a:sym typeface="Lato"/>
              </a:rPr>
              <a:t> Past activity for </a:t>
            </a:r>
            <a:r>
              <a:rPr lang="en" b="1">
                <a:solidFill>
                  <a:srgbClr val="4D4D4D"/>
                </a:solidFill>
                <a:latin typeface="Lato"/>
                <a:ea typeface="Lato"/>
                <a:cs typeface="Lato"/>
                <a:sym typeface="Lato"/>
              </a:rPr>
              <a:t>Martha Newman</a:t>
            </a:r>
            <a:r>
              <a:rPr lang="en">
                <a:solidFill>
                  <a:srgbClr val="4D4D4D"/>
                </a:solidFill>
                <a:latin typeface="Lato"/>
                <a:ea typeface="Lato"/>
                <a:cs typeface="Lato"/>
                <a:sym typeface="Lato"/>
              </a:rPr>
              <a:t> showing logged activities.</a:t>
            </a:r>
            <a:endParaRPr>
              <a:solidFill>
                <a:srgbClr val="4D4D4D"/>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4:</a:t>
            </a:r>
            <a:r>
              <a:rPr lang="en">
                <a:solidFill>
                  <a:srgbClr val="4D4D4D"/>
                </a:solidFill>
                <a:latin typeface="Lato"/>
                <a:ea typeface="Lato"/>
                <a:cs typeface="Lato"/>
                <a:sym typeface="Lato"/>
              </a:rPr>
              <a:t> Past activity for </a:t>
            </a:r>
            <a:r>
              <a:rPr lang="en" b="1">
                <a:solidFill>
                  <a:srgbClr val="4D4D4D"/>
                </a:solidFill>
                <a:latin typeface="Lato"/>
                <a:ea typeface="Lato"/>
                <a:cs typeface="Lato"/>
                <a:sym typeface="Lato"/>
              </a:rPr>
              <a:t>Denise Choi</a:t>
            </a:r>
            <a:r>
              <a:rPr lang="en">
                <a:solidFill>
                  <a:srgbClr val="4D4D4D"/>
                </a:solidFill>
                <a:latin typeface="Lato"/>
                <a:ea typeface="Lato"/>
                <a:cs typeface="Lato"/>
                <a:sym typeface="Lato"/>
              </a:rPr>
              <a:t> showing logged activities.</a:t>
            </a:r>
            <a:endParaRPr>
              <a:solidFill>
                <a:srgbClr val="4D4D4D"/>
              </a:solidFill>
            </a:endParaRPr>
          </a:p>
        </p:txBody>
      </p:sp>
      <p:sp>
        <p:nvSpPr>
          <p:cNvPr id="210" name="Google Shape;210;p30"/>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3:</a:t>
            </a:r>
            <a:r>
              <a:rPr lang="en" sz="2400">
                <a:solidFill>
                  <a:srgbClr val="434343"/>
                </a:solidFill>
                <a:latin typeface="Lato Black"/>
                <a:ea typeface="Lato Black"/>
                <a:cs typeface="Lato Black"/>
                <a:sym typeface="Lato Black"/>
              </a:rPr>
              <a:t> Continue Contact with Leads via Calls</a:t>
            </a:r>
            <a:endParaRPr sz="2400">
              <a:solidFill>
                <a:srgbClr val="FC5155"/>
              </a:solidFill>
              <a:latin typeface="Lato Black"/>
              <a:ea typeface="Lato Black"/>
              <a:cs typeface="Lato Black"/>
              <a:sym typeface="Lato Black"/>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p:nvPr/>
        </p:nvSpPr>
        <p:spPr>
          <a:xfrm>
            <a:off x="1371600" y="1783250"/>
            <a:ext cx="6515100" cy="28782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B Task 3 </a:t>
            </a:r>
            <a:r>
              <a:rPr lang="en" sz="1800" b="1" i="1" u="sng">
                <a:solidFill>
                  <a:srgbClr val="4D4D4D"/>
                </a:solidFill>
                <a:latin typeface="Lato"/>
                <a:ea typeface="Lato"/>
                <a:cs typeface="Lato"/>
                <a:sym typeface="Lato"/>
              </a:rPr>
              <a:t>Step 1</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sp>
        <p:nvSpPr>
          <p:cNvPr id="216" name="Google Shape;216;p31"/>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3:</a:t>
            </a:r>
            <a:r>
              <a:rPr lang="en" sz="2400">
                <a:solidFill>
                  <a:srgbClr val="434343"/>
                </a:solidFill>
                <a:latin typeface="Lato Black"/>
                <a:ea typeface="Lato Black"/>
                <a:cs typeface="Lato Black"/>
                <a:sym typeface="Lato Black"/>
              </a:rPr>
              <a:t> Step 1 screenshot</a:t>
            </a:r>
            <a:endParaRPr sz="2400">
              <a:solidFill>
                <a:srgbClr val="FC5155"/>
              </a:solidFill>
              <a:latin typeface="Lato Black"/>
              <a:ea typeface="Lato Black"/>
              <a:cs typeface="Lato Black"/>
              <a:sym typeface="Lato Black"/>
            </a:endParaRPr>
          </a:p>
        </p:txBody>
      </p:sp>
      <p:pic>
        <p:nvPicPr>
          <p:cNvPr id="5" name="Picture 4">
            <a:extLst>
              <a:ext uri="{FF2B5EF4-FFF2-40B4-BE49-F238E27FC236}">
                <a16:creationId xmlns:a16="http://schemas.microsoft.com/office/drawing/2014/main" id="{0403E50C-E275-1DCF-7F93-9E39CDFA93B8}"/>
              </a:ext>
            </a:extLst>
          </p:cNvPr>
          <p:cNvPicPr>
            <a:picLocks noChangeAspect="1"/>
          </p:cNvPicPr>
          <p:nvPr/>
        </p:nvPicPr>
        <p:blipFill>
          <a:blip r:embed="rId3"/>
          <a:stretch>
            <a:fillRect/>
          </a:stretch>
        </p:blipFill>
        <p:spPr>
          <a:xfrm>
            <a:off x="1371600" y="1783250"/>
            <a:ext cx="6515100" cy="28782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2"/>
          <p:cNvSpPr txBox="1"/>
          <p:nvPr/>
        </p:nvSpPr>
        <p:spPr>
          <a:xfrm>
            <a:off x="1371600" y="1783250"/>
            <a:ext cx="6515100" cy="28782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0" lvl="0" indent="0" algn="ctr" rtl="0">
              <a:spcBef>
                <a:spcPts val="0"/>
              </a:spcBef>
              <a:spcAft>
                <a:spcPts val="0"/>
              </a:spcAft>
              <a:buNone/>
            </a:pPr>
            <a:r>
              <a:rPr lang="en" sz="1800" b="1" i="1">
                <a:solidFill>
                  <a:srgbClr val="4D4D4D"/>
                </a:solidFill>
                <a:latin typeface="Lato"/>
                <a:ea typeface="Lato"/>
                <a:cs typeface="Lato"/>
                <a:sym typeface="Lato"/>
              </a:rPr>
              <a:t>Insert Part B Task 3 </a:t>
            </a:r>
            <a:r>
              <a:rPr lang="en" sz="1800" b="1" i="1" u="sng">
                <a:solidFill>
                  <a:srgbClr val="4D4D4D"/>
                </a:solidFill>
                <a:latin typeface="Lato"/>
                <a:ea typeface="Lato"/>
                <a:cs typeface="Lato"/>
                <a:sym typeface="Lato"/>
              </a:rPr>
              <a:t>Step 2</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sp>
        <p:nvSpPr>
          <p:cNvPr id="222" name="Google Shape;222;p32"/>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3:</a:t>
            </a:r>
            <a:r>
              <a:rPr lang="en" sz="2400">
                <a:solidFill>
                  <a:srgbClr val="434343"/>
                </a:solidFill>
                <a:latin typeface="Lato Black"/>
                <a:ea typeface="Lato Black"/>
                <a:cs typeface="Lato Black"/>
                <a:sym typeface="Lato Black"/>
              </a:rPr>
              <a:t> Step 2 screenshot</a:t>
            </a: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EEC912EB-12C3-4BEF-EE12-26D703D318B9}"/>
              </a:ext>
            </a:extLst>
          </p:cNvPr>
          <p:cNvPicPr>
            <a:picLocks noChangeAspect="1"/>
          </p:cNvPicPr>
          <p:nvPr/>
        </p:nvPicPr>
        <p:blipFill>
          <a:blip r:embed="rId3"/>
          <a:stretch>
            <a:fillRect/>
          </a:stretch>
        </p:blipFill>
        <p:spPr>
          <a:xfrm>
            <a:off x="1371600" y="1783250"/>
            <a:ext cx="6515100" cy="28782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p:nvPr/>
        </p:nvSpPr>
        <p:spPr>
          <a:xfrm>
            <a:off x="1371600" y="1783250"/>
            <a:ext cx="6515100" cy="28782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B Task 3 </a:t>
            </a:r>
            <a:r>
              <a:rPr lang="en" sz="1800" b="1" i="1" u="sng">
                <a:solidFill>
                  <a:srgbClr val="4D4D4D"/>
                </a:solidFill>
                <a:latin typeface="Lato"/>
                <a:ea typeface="Lato"/>
                <a:cs typeface="Lato"/>
                <a:sym typeface="Lato"/>
              </a:rPr>
              <a:t>Step 3</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sp>
        <p:nvSpPr>
          <p:cNvPr id="228" name="Google Shape;228;p33"/>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3:</a:t>
            </a:r>
            <a:r>
              <a:rPr lang="en" sz="2400">
                <a:solidFill>
                  <a:srgbClr val="434343"/>
                </a:solidFill>
                <a:latin typeface="Lato Black"/>
                <a:ea typeface="Lato Black"/>
                <a:cs typeface="Lato Black"/>
                <a:sym typeface="Lato Black"/>
              </a:rPr>
              <a:t> Step 3 screenshot</a:t>
            </a: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55E08A6F-AE20-4DAB-27F4-59311F65EE21}"/>
              </a:ext>
            </a:extLst>
          </p:cNvPr>
          <p:cNvPicPr>
            <a:picLocks noChangeAspect="1"/>
          </p:cNvPicPr>
          <p:nvPr/>
        </p:nvPicPr>
        <p:blipFill>
          <a:blip r:embed="rId3"/>
          <a:stretch>
            <a:fillRect/>
          </a:stretch>
        </p:blipFill>
        <p:spPr>
          <a:xfrm>
            <a:off x="1371600" y="1783250"/>
            <a:ext cx="6515100" cy="28782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4"/>
          <p:cNvSpPr txBox="1"/>
          <p:nvPr/>
        </p:nvSpPr>
        <p:spPr>
          <a:xfrm>
            <a:off x="1371600" y="1783250"/>
            <a:ext cx="6515100" cy="28782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B Task 3 </a:t>
            </a:r>
            <a:r>
              <a:rPr lang="en" sz="1800" b="1" i="1" u="sng">
                <a:solidFill>
                  <a:srgbClr val="4D4D4D"/>
                </a:solidFill>
                <a:latin typeface="Lato"/>
                <a:ea typeface="Lato"/>
                <a:cs typeface="Lato"/>
                <a:sym typeface="Lato"/>
              </a:rPr>
              <a:t>Step 4</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sp>
        <p:nvSpPr>
          <p:cNvPr id="234" name="Google Shape;234;p34"/>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3:</a:t>
            </a:r>
            <a:r>
              <a:rPr lang="en" sz="2400">
                <a:solidFill>
                  <a:srgbClr val="434343"/>
                </a:solidFill>
                <a:latin typeface="Lato Black"/>
                <a:ea typeface="Lato Black"/>
                <a:cs typeface="Lato Black"/>
                <a:sym typeface="Lato Black"/>
              </a:rPr>
              <a:t> Step 4 screenshot</a:t>
            </a: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82F0B72D-DC20-09E6-E9B4-9FA3FB1D3A69}"/>
              </a:ext>
            </a:extLst>
          </p:cNvPr>
          <p:cNvPicPr>
            <a:picLocks noChangeAspect="1"/>
          </p:cNvPicPr>
          <p:nvPr/>
        </p:nvPicPr>
        <p:blipFill>
          <a:blip r:embed="rId3"/>
          <a:stretch>
            <a:fillRect/>
          </a:stretch>
        </p:blipFill>
        <p:spPr>
          <a:xfrm>
            <a:off x="1371600" y="1783251"/>
            <a:ext cx="6515100" cy="28782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8"/>
          <p:cNvSpPr txBox="1"/>
          <p:nvPr/>
        </p:nvSpPr>
        <p:spPr>
          <a:xfrm>
            <a:off x="1371600" y="1783250"/>
            <a:ext cx="6515100" cy="28782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91440" lvl="0" indent="0" algn="l" rtl="0">
              <a:spcBef>
                <a:spcPts val="0"/>
              </a:spcBef>
              <a:spcAft>
                <a:spcPts val="0"/>
              </a:spcAft>
              <a:buNone/>
            </a:pPr>
            <a:r>
              <a:rPr lang="en" sz="1600" b="1" i="1">
                <a:solidFill>
                  <a:srgbClr val="4D4D4D"/>
                </a:solidFill>
                <a:latin typeface="Lato"/>
                <a:ea typeface="Lato"/>
                <a:cs typeface="Lato"/>
                <a:sym typeface="Lato"/>
              </a:rPr>
              <a:t>After you’ve finished cleaning up the data and fixing all the errors in the spreadsheet data, insert a screenshot of all the lead data in your spreadsheet. Make sure you can see all the columns, including:</a:t>
            </a:r>
            <a:endParaRPr sz="1600" b="1" i="1">
              <a:solidFill>
                <a:srgbClr val="4D4D4D"/>
              </a:solidFill>
              <a:latin typeface="Lato"/>
              <a:ea typeface="Lato"/>
              <a:cs typeface="Lato"/>
              <a:sym typeface="Lato"/>
            </a:endParaRPr>
          </a:p>
          <a:p>
            <a:pPr marL="91440" lvl="0" indent="0" algn="l" rtl="0">
              <a:spcBef>
                <a:spcPts val="0"/>
              </a:spcBef>
              <a:spcAft>
                <a:spcPts val="0"/>
              </a:spcAft>
              <a:buNone/>
            </a:pPr>
            <a:endParaRPr sz="1600">
              <a:solidFill>
                <a:srgbClr val="4D4D4D"/>
              </a:solidFill>
              <a:latin typeface="Lato"/>
              <a:ea typeface="Lato"/>
              <a:cs typeface="Lato"/>
              <a:sym typeface="Lato"/>
            </a:endParaRPr>
          </a:p>
          <a:p>
            <a:pPr marL="914400" lvl="0" indent="0" algn="l" rtl="0">
              <a:spcBef>
                <a:spcPts val="0"/>
              </a:spcBef>
              <a:spcAft>
                <a:spcPts val="0"/>
              </a:spcAft>
              <a:buNone/>
            </a:pPr>
            <a:endParaRPr sz="1600">
              <a:solidFill>
                <a:srgbClr val="4D4D4D"/>
              </a:solidFill>
              <a:latin typeface="Lato"/>
              <a:ea typeface="Lato"/>
              <a:cs typeface="Lato"/>
              <a:sym typeface="Lato"/>
            </a:endParaRPr>
          </a:p>
          <a:p>
            <a:pPr marL="914400" lvl="0" indent="0" algn="l" rtl="0">
              <a:spcBef>
                <a:spcPts val="0"/>
              </a:spcBef>
              <a:spcAft>
                <a:spcPts val="0"/>
              </a:spcAft>
              <a:buNone/>
            </a:pPr>
            <a:endParaRPr sz="1600">
              <a:solidFill>
                <a:srgbClr val="4D4D4D"/>
              </a:solidFill>
              <a:latin typeface="Lato"/>
              <a:ea typeface="Lato"/>
              <a:cs typeface="Lato"/>
              <a:sym typeface="Lato"/>
            </a:endParaRPr>
          </a:p>
          <a:p>
            <a:pPr marL="914400" lvl="0" indent="0" algn="l" rtl="0">
              <a:spcBef>
                <a:spcPts val="0"/>
              </a:spcBef>
              <a:spcAft>
                <a:spcPts val="0"/>
              </a:spcAft>
              <a:buNone/>
            </a:pPr>
            <a:endParaRPr sz="1600">
              <a:solidFill>
                <a:srgbClr val="4D4D4D"/>
              </a:solidFill>
              <a:latin typeface="Lato"/>
              <a:ea typeface="Lato"/>
              <a:cs typeface="Lato"/>
              <a:sym typeface="Lato"/>
            </a:endParaRPr>
          </a:p>
          <a:p>
            <a:pPr marL="914400" lvl="0" indent="0" algn="l" rtl="0">
              <a:spcBef>
                <a:spcPts val="0"/>
              </a:spcBef>
              <a:spcAft>
                <a:spcPts val="0"/>
              </a:spcAft>
              <a:buNone/>
            </a:pPr>
            <a:endParaRPr sz="1600">
              <a:solidFill>
                <a:srgbClr val="4D4D4D"/>
              </a:solidFill>
              <a:latin typeface="Lato"/>
              <a:ea typeface="Lato"/>
              <a:cs typeface="Lato"/>
              <a:sym typeface="Lato"/>
            </a:endParaRPr>
          </a:p>
          <a:p>
            <a:pPr marL="0" lvl="0" indent="0" algn="l" rtl="0">
              <a:spcBef>
                <a:spcPts val="0"/>
              </a:spcBef>
              <a:spcAft>
                <a:spcPts val="0"/>
              </a:spcAft>
              <a:buNone/>
            </a:pPr>
            <a:endParaRPr sz="1800">
              <a:solidFill>
                <a:srgbClr val="434343"/>
              </a:solidFill>
              <a:latin typeface="Lato"/>
              <a:ea typeface="Lato"/>
              <a:cs typeface="Lato"/>
              <a:sym typeface="Lato"/>
            </a:endParaRPr>
          </a:p>
          <a:p>
            <a:pPr marL="91440" lvl="0" indent="0" algn="l" rtl="0">
              <a:spcBef>
                <a:spcPts val="0"/>
              </a:spcBef>
              <a:spcAft>
                <a:spcPts val="0"/>
              </a:spcAft>
              <a:buNone/>
            </a:pPr>
            <a:r>
              <a:rPr lang="en" sz="1600" b="1" i="1">
                <a:solidFill>
                  <a:srgbClr val="4D4D4D"/>
                </a:solidFill>
                <a:latin typeface="Lato"/>
                <a:ea typeface="Lato"/>
                <a:cs typeface="Lato"/>
                <a:sym typeface="Lato"/>
              </a:rPr>
              <a:t>Replace the text box on the following slide with your screenshot</a:t>
            </a:r>
            <a:endParaRPr sz="1600" b="1" i="1">
              <a:solidFill>
                <a:srgbClr val="4D4D4D"/>
              </a:solidFill>
              <a:latin typeface="Lato"/>
              <a:ea typeface="Lato"/>
              <a:cs typeface="Lato"/>
              <a:sym typeface="Lato"/>
            </a:endParaRPr>
          </a:p>
        </p:txBody>
      </p:sp>
      <p:sp>
        <p:nvSpPr>
          <p:cNvPr id="52" name="Google Shape;52;p8"/>
          <p:cNvSpPr txBox="1"/>
          <p:nvPr/>
        </p:nvSpPr>
        <p:spPr>
          <a:xfrm>
            <a:off x="1004875" y="2724150"/>
            <a:ext cx="3000000" cy="1344900"/>
          </a:xfrm>
          <a:prstGeom prst="rect">
            <a:avLst/>
          </a:prstGeom>
          <a:noFill/>
          <a:ln>
            <a:noFill/>
          </a:ln>
        </p:spPr>
        <p:txBody>
          <a:bodyPr spcFirstLastPara="1" wrap="square" lIns="91425" tIns="91425" rIns="91425" bIns="91425" anchor="t" anchorCtr="0">
            <a:noAutofit/>
          </a:bodyPr>
          <a:lstStyle/>
          <a:p>
            <a:pPr marL="914400" lvl="0" indent="-317500" algn="l" rtl="0">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First Name</a:t>
            </a:r>
            <a:endParaRPr>
              <a:solidFill>
                <a:srgbClr val="4D4D4D"/>
              </a:solidFill>
              <a:latin typeface="Lato"/>
              <a:ea typeface="Lato"/>
              <a:cs typeface="Lato"/>
              <a:sym typeface="Lato"/>
            </a:endParaRPr>
          </a:p>
          <a:p>
            <a:pPr marL="914400" lvl="0" indent="-317500" algn="l" rtl="0">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Last Name</a:t>
            </a:r>
            <a:endParaRPr>
              <a:solidFill>
                <a:srgbClr val="4D4D4D"/>
              </a:solidFill>
              <a:latin typeface="Lato"/>
              <a:ea typeface="Lato"/>
              <a:cs typeface="Lato"/>
              <a:sym typeface="Lato"/>
            </a:endParaRPr>
          </a:p>
          <a:p>
            <a:pPr marL="914400" lvl="0" indent="-317500" algn="l" rtl="0">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Title</a:t>
            </a:r>
            <a:endParaRPr>
              <a:solidFill>
                <a:srgbClr val="4D4D4D"/>
              </a:solidFill>
              <a:latin typeface="Lato"/>
              <a:ea typeface="Lato"/>
              <a:cs typeface="Lato"/>
              <a:sym typeface="Lato"/>
            </a:endParaRPr>
          </a:p>
          <a:p>
            <a:pPr marL="914400" lvl="0" indent="-317500" algn="l" rtl="0">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Company</a:t>
            </a:r>
            <a:endParaRPr>
              <a:solidFill>
                <a:srgbClr val="4D4D4D"/>
              </a:solidFill>
              <a:latin typeface="Lato"/>
              <a:ea typeface="Lato"/>
              <a:cs typeface="Lato"/>
              <a:sym typeface="Lato"/>
            </a:endParaRPr>
          </a:p>
          <a:p>
            <a:pPr marL="914400" lvl="0" indent="-317500" algn="l" rtl="0">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Phone Number</a:t>
            </a:r>
            <a:endParaRPr>
              <a:solidFill>
                <a:srgbClr val="4D4D4D"/>
              </a:solidFill>
              <a:latin typeface="Lato"/>
              <a:ea typeface="Lato"/>
              <a:cs typeface="Lato"/>
              <a:sym typeface="Lato"/>
            </a:endParaRPr>
          </a:p>
          <a:p>
            <a:pPr marL="914400" lvl="0" indent="-317500" algn="l" rtl="0">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Email</a:t>
            </a:r>
            <a:endParaRPr/>
          </a:p>
        </p:txBody>
      </p:sp>
      <p:sp>
        <p:nvSpPr>
          <p:cNvPr id="53" name="Google Shape;53;p8"/>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1:</a:t>
            </a:r>
            <a:r>
              <a:rPr lang="en" sz="2400">
                <a:solidFill>
                  <a:srgbClr val="434343"/>
                </a:solidFill>
                <a:latin typeface="Lato Black"/>
                <a:ea typeface="Lato Black"/>
                <a:cs typeface="Lato Black"/>
                <a:sym typeface="Lato Black"/>
              </a:rPr>
              <a:t> Structure and Download Lead Data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5"/>
          <p:cNvSpPr txBox="1"/>
          <p:nvPr/>
        </p:nvSpPr>
        <p:spPr>
          <a:xfrm>
            <a:off x="1371600" y="1783250"/>
            <a:ext cx="6515100" cy="28782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91440" marR="91440" lvl="0" indent="0" algn="ctr" rtl="0">
              <a:spcBef>
                <a:spcPts val="0"/>
              </a:spcBef>
              <a:spcAft>
                <a:spcPts val="0"/>
              </a:spcAft>
              <a:buNone/>
            </a:pPr>
            <a:r>
              <a:rPr lang="en" sz="1800" b="1" i="1">
                <a:solidFill>
                  <a:srgbClr val="434343"/>
                </a:solidFill>
                <a:latin typeface="Lato"/>
                <a:ea typeface="Lato"/>
                <a:cs typeface="Lato"/>
                <a:sym typeface="Lato"/>
              </a:rPr>
              <a:t>Insert a screenshot showing the leads marked as hot </a:t>
            </a:r>
            <a:br>
              <a:rPr lang="en" sz="1800" b="1" i="1">
                <a:solidFill>
                  <a:srgbClr val="434343"/>
                </a:solidFill>
                <a:latin typeface="Lato"/>
                <a:ea typeface="Lato"/>
                <a:cs typeface="Lato"/>
                <a:sym typeface="Lato"/>
              </a:rPr>
            </a:br>
            <a:r>
              <a:rPr lang="en" sz="1800" b="1" i="1">
                <a:solidFill>
                  <a:srgbClr val="434343"/>
                </a:solidFill>
                <a:latin typeface="Lato"/>
                <a:ea typeface="Lato"/>
                <a:cs typeface="Lato"/>
                <a:sym typeface="Lato"/>
              </a:rPr>
              <a:t>and warm on the leads list. Make sure that “Rating” is a displayed field on the leads list and that you have organized the list so that hot and warm leads appear first. The leads that appear marked as hot and warm may include leads that pre-existed in Salesforce before you imported your leads.</a:t>
            </a:r>
            <a:r>
              <a:rPr lang="en" sz="1800">
                <a:solidFill>
                  <a:srgbClr val="434343"/>
                </a:solidFill>
                <a:latin typeface="Lato"/>
                <a:ea typeface="Lato"/>
                <a:cs typeface="Lato"/>
                <a:sym typeface="Lato"/>
              </a:rPr>
              <a:t> </a:t>
            </a:r>
            <a:endParaRPr sz="1800">
              <a:solidFill>
                <a:srgbClr val="434343"/>
              </a:solidFill>
              <a:latin typeface="Lato"/>
              <a:ea typeface="Lato"/>
              <a:cs typeface="Lato"/>
              <a:sym typeface="Lato"/>
            </a:endParaRPr>
          </a:p>
        </p:txBody>
      </p:sp>
      <p:sp>
        <p:nvSpPr>
          <p:cNvPr id="240" name="Google Shape;240;p35"/>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4:</a:t>
            </a:r>
            <a:r>
              <a:rPr lang="en" sz="2400">
                <a:solidFill>
                  <a:srgbClr val="434343"/>
                </a:solidFill>
                <a:latin typeface="Lato Black"/>
                <a:ea typeface="Lato Black"/>
                <a:cs typeface="Lato Black"/>
                <a:sym typeface="Lato Black"/>
              </a:rPr>
              <a:t> Mark Leads as Hot</a:t>
            </a:r>
            <a:endParaRPr sz="2400">
              <a:solidFill>
                <a:srgbClr val="FC5155"/>
              </a:solidFill>
              <a:latin typeface="Lato Black"/>
              <a:ea typeface="Lato Black"/>
              <a:cs typeface="Lato Black"/>
              <a:sym typeface="Lato Black"/>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6"/>
          <p:cNvSpPr txBox="1"/>
          <p:nvPr/>
        </p:nvSpPr>
        <p:spPr>
          <a:xfrm>
            <a:off x="1371600" y="1783250"/>
            <a:ext cx="6515100" cy="28782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B Task 4 Screenshot here.</a:t>
            </a:r>
            <a:endParaRPr sz="1800" b="1" i="1">
              <a:solidFill>
                <a:srgbClr val="4D4D4D"/>
              </a:solidFill>
              <a:latin typeface="Lato"/>
              <a:ea typeface="Lato"/>
              <a:cs typeface="Lato"/>
              <a:sym typeface="Lato"/>
            </a:endParaRPr>
          </a:p>
        </p:txBody>
      </p:sp>
      <p:sp>
        <p:nvSpPr>
          <p:cNvPr id="246" name="Google Shape;246;p36"/>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4:</a:t>
            </a:r>
            <a:r>
              <a:rPr lang="en" sz="2400">
                <a:solidFill>
                  <a:srgbClr val="434343"/>
                </a:solidFill>
                <a:latin typeface="Lato Black"/>
                <a:ea typeface="Lato Black"/>
                <a:cs typeface="Lato Black"/>
                <a:sym typeface="Lato Black"/>
              </a:rPr>
              <a:t> Screenshot</a:t>
            </a: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0ED73482-D143-FE02-CEC8-859D5E856B08}"/>
              </a:ext>
            </a:extLst>
          </p:cNvPr>
          <p:cNvPicPr>
            <a:picLocks noChangeAspect="1"/>
          </p:cNvPicPr>
          <p:nvPr/>
        </p:nvPicPr>
        <p:blipFill>
          <a:blip r:embed="rId3"/>
          <a:stretch>
            <a:fillRect/>
          </a:stretch>
        </p:blipFill>
        <p:spPr>
          <a:xfrm>
            <a:off x="1371600" y="2235915"/>
            <a:ext cx="6515100" cy="2489750"/>
          </a:xfrm>
          <a:prstGeom prst="rect">
            <a:avLst/>
          </a:prstGeom>
        </p:spPr>
      </p:pic>
      <p:sp>
        <p:nvSpPr>
          <p:cNvPr id="4" name="TextBox 3">
            <a:extLst>
              <a:ext uri="{FF2B5EF4-FFF2-40B4-BE49-F238E27FC236}">
                <a16:creationId xmlns:a16="http://schemas.microsoft.com/office/drawing/2014/main" id="{F9C965E8-9543-6CF6-2120-CA6F8FE03103}"/>
              </a:ext>
            </a:extLst>
          </p:cNvPr>
          <p:cNvSpPr txBox="1"/>
          <p:nvPr/>
        </p:nvSpPr>
        <p:spPr>
          <a:xfrm>
            <a:off x="3449171" y="1855694"/>
            <a:ext cx="1519517" cy="307777"/>
          </a:xfrm>
          <a:prstGeom prst="rect">
            <a:avLst/>
          </a:prstGeom>
          <a:noFill/>
        </p:spPr>
        <p:txBody>
          <a:bodyPr wrap="square" rtlCol="0">
            <a:spAutoFit/>
          </a:bodyPr>
          <a:lstStyle/>
          <a:p>
            <a:r>
              <a:rPr lang="en-US" dirty="0"/>
              <a:t>Leads Ratings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p:nvPr/>
        </p:nvSpPr>
        <p:spPr>
          <a:xfrm>
            <a:off x="1371600" y="1783250"/>
            <a:ext cx="6515100" cy="28782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a screenshot showing an email that can be sent to either Martha Newsom or Denise Choi. The email should include a merge field for the recipient’s first name. </a:t>
            </a:r>
            <a:endParaRPr sz="1800" b="1" i="1">
              <a:solidFill>
                <a:srgbClr val="4D4D4D"/>
              </a:solidFill>
              <a:latin typeface="Lato"/>
              <a:ea typeface="Lato"/>
              <a:cs typeface="Lato"/>
              <a:sym typeface="Lato"/>
            </a:endParaRPr>
          </a:p>
        </p:txBody>
      </p:sp>
      <p:sp>
        <p:nvSpPr>
          <p:cNvPr id="252" name="Google Shape;252;p37"/>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5:</a:t>
            </a:r>
            <a:r>
              <a:rPr lang="en" sz="2400">
                <a:solidFill>
                  <a:srgbClr val="434343"/>
                </a:solidFill>
                <a:latin typeface="Lato Black"/>
                <a:ea typeface="Lato Black"/>
                <a:cs typeface="Lato Black"/>
                <a:sym typeface="Lato Black"/>
              </a:rPr>
              <a:t> Create Email Templates</a:t>
            </a:r>
            <a:endParaRPr sz="2400">
              <a:solidFill>
                <a:srgbClr val="FC5155"/>
              </a:solidFill>
              <a:latin typeface="Lato Black"/>
              <a:ea typeface="Lato Black"/>
              <a:cs typeface="Lato Black"/>
              <a:sym typeface="Lato Black"/>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8"/>
          <p:cNvSpPr txBox="1"/>
          <p:nvPr/>
        </p:nvSpPr>
        <p:spPr>
          <a:xfrm>
            <a:off x="1371600" y="1815353"/>
            <a:ext cx="6515100" cy="2846097"/>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B Task 5 Screenshot here.</a:t>
            </a:r>
            <a:endParaRPr sz="1800" b="1" i="1">
              <a:solidFill>
                <a:srgbClr val="4D4D4D"/>
              </a:solidFill>
              <a:latin typeface="Lato"/>
              <a:ea typeface="Lato"/>
              <a:cs typeface="Lato"/>
              <a:sym typeface="Lato"/>
            </a:endParaRPr>
          </a:p>
        </p:txBody>
      </p:sp>
      <p:sp>
        <p:nvSpPr>
          <p:cNvPr id="258" name="Google Shape;258;p38"/>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5:</a:t>
            </a:r>
            <a:r>
              <a:rPr lang="en" sz="2400">
                <a:solidFill>
                  <a:srgbClr val="434343"/>
                </a:solidFill>
                <a:latin typeface="Lato Black"/>
                <a:ea typeface="Lato Black"/>
                <a:cs typeface="Lato Black"/>
                <a:sym typeface="Lato Black"/>
              </a:rPr>
              <a:t> Screenshot</a:t>
            </a:r>
            <a:endParaRPr sz="2400">
              <a:solidFill>
                <a:srgbClr val="FC5155"/>
              </a:solidFill>
              <a:latin typeface="Lato Black"/>
              <a:ea typeface="Lato Black"/>
              <a:cs typeface="Lato Black"/>
              <a:sym typeface="Lato Black"/>
            </a:endParaRPr>
          </a:p>
        </p:txBody>
      </p:sp>
      <p:pic>
        <p:nvPicPr>
          <p:cNvPr id="2" name="Picture 1">
            <a:extLst>
              <a:ext uri="{FF2B5EF4-FFF2-40B4-BE49-F238E27FC236}">
                <a16:creationId xmlns:a16="http://schemas.microsoft.com/office/drawing/2014/main" id="{55840303-F23E-3963-3323-96D67D43788C}"/>
              </a:ext>
            </a:extLst>
          </p:cNvPr>
          <p:cNvPicPr>
            <a:picLocks noChangeAspect="1"/>
          </p:cNvPicPr>
          <p:nvPr/>
        </p:nvPicPr>
        <p:blipFill>
          <a:blip r:embed="rId3"/>
          <a:stretch>
            <a:fillRect/>
          </a:stretch>
        </p:blipFill>
        <p:spPr>
          <a:xfrm>
            <a:off x="1369511" y="2198594"/>
            <a:ext cx="6517189" cy="2462856"/>
          </a:xfrm>
          <a:prstGeom prst="rect">
            <a:avLst/>
          </a:prstGeom>
        </p:spPr>
      </p:pic>
      <p:sp>
        <p:nvSpPr>
          <p:cNvPr id="3" name="TextBox 2">
            <a:extLst>
              <a:ext uri="{FF2B5EF4-FFF2-40B4-BE49-F238E27FC236}">
                <a16:creationId xmlns:a16="http://schemas.microsoft.com/office/drawing/2014/main" id="{62D3C0A3-01AF-0464-CF60-A1F413D5BD8C}"/>
              </a:ext>
            </a:extLst>
          </p:cNvPr>
          <p:cNvSpPr txBox="1"/>
          <p:nvPr/>
        </p:nvSpPr>
        <p:spPr>
          <a:xfrm>
            <a:off x="2924735" y="1889312"/>
            <a:ext cx="2534771" cy="307777"/>
          </a:xfrm>
          <a:prstGeom prst="rect">
            <a:avLst/>
          </a:prstGeom>
          <a:noFill/>
        </p:spPr>
        <p:txBody>
          <a:bodyPr wrap="square" rtlCol="0">
            <a:spAutoFit/>
          </a:bodyPr>
          <a:lstStyle/>
          <a:p>
            <a:r>
              <a:rPr lang="en-US" dirty="0" err="1"/>
              <a:t>SimplySocail</a:t>
            </a:r>
            <a:r>
              <a:rPr lang="en-US" dirty="0"/>
              <a:t> Email Template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9"/>
          <p:cNvSpPr txBox="1"/>
          <p:nvPr/>
        </p:nvSpPr>
        <p:spPr>
          <a:xfrm>
            <a:off x="1371600" y="1627094"/>
            <a:ext cx="6515100" cy="3134943"/>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2395725" anchor="ctr" anchorCtr="0">
            <a:noAutofit/>
          </a:bodyPr>
          <a:lstStyle/>
          <a:p>
            <a:pPr marL="91440" lvl="0" indent="0" algn="l" rtl="0">
              <a:spcBef>
                <a:spcPts val="0"/>
              </a:spcBef>
              <a:spcAft>
                <a:spcPts val="0"/>
              </a:spcAft>
              <a:buNone/>
            </a:pPr>
            <a:r>
              <a:rPr lang="en" sz="1600" b="1" i="1" dirty="0">
                <a:solidFill>
                  <a:srgbClr val="434343"/>
                </a:solidFill>
                <a:latin typeface="Lato"/>
                <a:ea typeface="Lato"/>
                <a:cs typeface="Lato"/>
                <a:sym typeface="Lato"/>
              </a:rPr>
              <a:t>Insert screenshots on the following slides to show the updates you’ve made to each lead according to the directions below:</a:t>
            </a:r>
            <a:endParaRPr sz="1600" b="1" i="1" dirty="0">
              <a:solidFill>
                <a:srgbClr val="434343"/>
              </a:solidFill>
              <a:latin typeface="Lato"/>
              <a:ea typeface="Lato"/>
              <a:cs typeface="Lato"/>
              <a:sym typeface="Lato"/>
            </a:endParaRPr>
          </a:p>
        </p:txBody>
      </p:sp>
      <p:sp>
        <p:nvSpPr>
          <p:cNvPr id="264" name="Google Shape;264;p39"/>
          <p:cNvSpPr txBox="1"/>
          <p:nvPr/>
        </p:nvSpPr>
        <p:spPr>
          <a:xfrm>
            <a:off x="1319206" y="2215928"/>
            <a:ext cx="6426300" cy="2665353"/>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sz="1200" b="1" dirty="0">
                <a:solidFill>
                  <a:srgbClr val="434343"/>
                </a:solidFill>
                <a:latin typeface="Lato"/>
                <a:ea typeface="Lato"/>
                <a:cs typeface="Lato"/>
                <a:sym typeface="Lato"/>
              </a:rPr>
              <a:t>Step 1: Screenshot Thandiwe Bandi’s lead record page.</a:t>
            </a:r>
            <a:endParaRPr sz="1200" b="1" dirty="0">
              <a:solidFill>
                <a:srgbClr val="434343"/>
              </a:solidFill>
              <a:latin typeface="Lato"/>
              <a:ea typeface="Lato"/>
              <a:cs typeface="Lato"/>
              <a:sym typeface="Lato"/>
            </a:endParaRPr>
          </a:p>
          <a:p>
            <a:pPr marL="914400" lvl="1" indent="-304800" algn="l" rtl="0">
              <a:lnSpc>
                <a:spcPct val="115000"/>
              </a:lnSpc>
              <a:spcBef>
                <a:spcPts val="0"/>
              </a:spcBef>
              <a:spcAft>
                <a:spcPts val="0"/>
              </a:spcAft>
              <a:buClr>
                <a:srgbClr val="434343"/>
              </a:buClr>
              <a:buSzPts val="1200"/>
              <a:buFont typeface="Lato"/>
              <a:buChar char="○"/>
            </a:pPr>
            <a:r>
              <a:rPr lang="en" sz="1200" i="1" dirty="0">
                <a:solidFill>
                  <a:srgbClr val="434343"/>
                </a:solidFill>
                <a:latin typeface="Lato"/>
                <a:ea typeface="Lato"/>
                <a:cs typeface="Lato"/>
                <a:sym typeface="Lato"/>
              </a:rPr>
              <a:t>Make sure your screenshot shows the lead’s name, the note you created, and that their lead status in the lead path is updated to Closed — Not Converted. </a:t>
            </a:r>
            <a:endParaRPr sz="1200" i="1" dirty="0">
              <a:solidFill>
                <a:srgbClr val="434343"/>
              </a:solidFill>
              <a:latin typeface="Lato"/>
              <a:ea typeface="Lato"/>
              <a:cs typeface="Lato"/>
              <a:sym typeface="Lato"/>
            </a:endParaRPr>
          </a:p>
          <a:p>
            <a:pPr marL="457200" lvl="0" indent="0" algn="l" rtl="0">
              <a:lnSpc>
                <a:spcPct val="115000"/>
              </a:lnSpc>
              <a:spcBef>
                <a:spcPts val="0"/>
              </a:spcBef>
              <a:spcAft>
                <a:spcPts val="0"/>
              </a:spcAft>
              <a:buNone/>
            </a:pPr>
            <a:r>
              <a:rPr lang="en" sz="1200" b="1" dirty="0">
                <a:solidFill>
                  <a:srgbClr val="434343"/>
                </a:solidFill>
                <a:latin typeface="Lato"/>
                <a:ea typeface="Lato"/>
                <a:cs typeface="Lato"/>
                <a:sym typeface="Lato"/>
              </a:rPr>
              <a:t>Step 2:</a:t>
            </a:r>
            <a:r>
              <a:rPr lang="en" sz="1200" dirty="0">
                <a:solidFill>
                  <a:srgbClr val="434343"/>
                </a:solidFill>
                <a:latin typeface="Lato"/>
                <a:ea typeface="Lato"/>
                <a:cs typeface="Lato"/>
                <a:sym typeface="Lato"/>
              </a:rPr>
              <a:t> </a:t>
            </a:r>
            <a:r>
              <a:rPr lang="en" sz="1200" b="1" dirty="0">
                <a:solidFill>
                  <a:srgbClr val="434343"/>
                </a:solidFill>
                <a:latin typeface="Lato"/>
                <a:ea typeface="Lato"/>
                <a:cs typeface="Lato"/>
                <a:sym typeface="Lato"/>
              </a:rPr>
              <a:t>Screenshot Janet Steinberg’s lead record page.</a:t>
            </a:r>
            <a:endParaRPr sz="1200" b="1" dirty="0">
              <a:solidFill>
                <a:srgbClr val="434343"/>
              </a:solidFill>
              <a:latin typeface="Lato"/>
              <a:ea typeface="Lato"/>
              <a:cs typeface="Lato"/>
              <a:sym typeface="Lato"/>
            </a:endParaRPr>
          </a:p>
          <a:p>
            <a:pPr marL="914400" lvl="1" indent="-304800" algn="l" rtl="0">
              <a:lnSpc>
                <a:spcPct val="115000"/>
              </a:lnSpc>
              <a:spcBef>
                <a:spcPts val="0"/>
              </a:spcBef>
              <a:spcAft>
                <a:spcPts val="0"/>
              </a:spcAft>
              <a:buClr>
                <a:srgbClr val="434343"/>
              </a:buClr>
              <a:buSzPts val="1200"/>
              <a:buFont typeface="Lato"/>
              <a:buChar char="○"/>
            </a:pPr>
            <a:r>
              <a:rPr lang="en" sz="1200" i="1" dirty="0">
                <a:solidFill>
                  <a:srgbClr val="434343"/>
                </a:solidFill>
                <a:latin typeface="Lato"/>
                <a:ea typeface="Lato"/>
                <a:cs typeface="Lato"/>
                <a:sym typeface="Lato"/>
              </a:rPr>
              <a:t>Make sure your screenshot shows the lead’s name, the note you created, and that their lead status in the lead path is updated to Closed — Not Converted. </a:t>
            </a:r>
            <a:endParaRPr sz="1200" i="1" dirty="0">
              <a:solidFill>
                <a:srgbClr val="434343"/>
              </a:solidFill>
              <a:latin typeface="Lato"/>
              <a:ea typeface="Lato"/>
              <a:cs typeface="Lato"/>
              <a:sym typeface="Lato"/>
            </a:endParaRPr>
          </a:p>
          <a:p>
            <a:pPr marL="457200" lvl="0" indent="0" algn="l" rtl="0">
              <a:lnSpc>
                <a:spcPct val="115000"/>
              </a:lnSpc>
              <a:spcBef>
                <a:spcPts val="0"/>
              </a:spcBef>
              <a:spcAft>
                <a:spcPts val="0"/>
              </a:spcAft>
              <a:buNone/>
            </a:pPr>
            <a:r>
              <a:rPr lang="en" sz="1200" b="1" dirty="0">
                <a:solidFill>
                  <a:srgbClr val="434343"/>
                </a:solidFill>
                <a:latin typeface="Lato"/>
                <a:ea typeface="Lato"/>
                <a:cs typeface="Lato"/>
                <a:sym typeface="Lato"/>
              </a:rPr>
              <a:t>Step 3:</a:t>
            </a:r>
            <a:r>
              <a:rPr lang="en" sz="1200" dirty="0">
                <a:solidFill>
                  <a:srgbClr val="434343"/>
                </a:solidFill>
                <a:latin typeface="Lato"/>
                <a:ea typeface="Lato"/>
                <a:cs typeface="Lato"/>
                <a:sym typeface="Lato"/>
              </a:rPr>
              <a:t> </a:t>
            </a:r>
            <a:r>
              <a:rPr lang="en" sz="1200" b="1" dirty="0">
                <a:solidFill>
                  <a:srgbClr val="434343"/>
                </a:solidFill>
                <a:latin typeface="Lato"/>
                <a:ea typeface="Lato"/>
                <a:cs typeface="Lato"/>
                <a:sym typeface="Lato"/>
              </a:rPr>
              <a:t>Screenshot the popup after converting Martha Newman.</a:t>
            </a:r>
            <a:endParaRPr sz="1200" b="1" dirty="0">
              <a:solidFill>
                <a:srgbClr val="434343"/>
              </a:solidFill>
              <a:latin typeface="Lato"/>
              <a:ea typeface="Lato"/>
              <a:cs typeface="Lato"/>
              <a:sym typeface="Lato"/>
            </a:endParaRPr>
          </a:p>
          <a:p>
            <a:pPr marL="914400" lvl="1" indent="-304800" algn="l" rtl="0">
              <a:lnSpc>
                <a:spcPct val="115000"/>
              </a:lnSpc>
              <a:spcBef>
                <a:spcPts val="0"/>
              </a:spcBef>
              <a:spcAft>
                <a:spcPts val="0"/>
              </a:spcAft>
              <a:buClr>
                <a:srgbClr val="434343"/>
              </a:buClr>
              <a:buSzPts val="1200"/>
              <a:buFont typeface="Lato"/>
              <a:buChar char="○"/>
            </a:pPr>
            <a:r>
              <a:rPr lang="en" sz="1200" i="1" dirty="0">
                <a:solidFill>
                  <a:srgbClr val="434343"/>
                </a:solidFill>
                <a:latin typeface="Lato"/>
                <a:ea typeface="Lato"/>
                <a:cs typeface="Lato"/>
                <a:sym typeface="Lato"/>
              </a:rPr>
              <a:t>This is the popup labeled “Your lead has been converted”. Make sure that the screenshot shows the Account, Contact, and Opportunity that have been created.</a:t>
            </a:r>
            <a:endParaRPr sz="1200" i="1" dirty="0">
              <a:solidFill>
                <a:srgbClr val="434343"/>
              </a:solidFill>
              <a:latin typeface="Lato"/>
              <a:ea typeface="Lato"/>
              <a:cs typeface="Lato"/>
              <a:sym typeface="Lato"/>
            </a:endParaRPr>
          </a:p>
          <a:p>
            <a:pPr marL="457200" lvl="0" indent="0" algn="l" rtl="0">
              <a:lnSpc>
                <a:spcPct val="115000"/>
              </a:lnSpc>
              <a:spcBef>
                <a:spcPts val="0"/>
              </a:spcBef>
              <a:spcAft>
                <a:spcPts val="0"/>
              </a:spcAft>
              <a:buNone/>
            </a:pPr>
            <a:r>
              <a:rPr lang="en" sz="1200" b="1" dirty="0">
                <a:solidFill>
                  <a:srgbClr val="434343"/>
                </a:solidFill>
                <a:latin typeface="Lato"/>
                <a:ea typeface="Lato"/>
                <a:cs typeface="Lato"/>
                <a:sym typeface="Lato"/>
              </a:rPr>
              <a:t>Step 4:</a:t>
            </a:r>
            <a:r>
              <a:rPr lang="en" sz="1200" dirty="0">
                <a:solidFill>
                  <a:srgbClr val="434343"/>
                </a:solidFill>
                <a:latin typeface="Lato"/>
                <a:ea typeface="Lato"/>
                <a:cs typeface="Lato"/>
                <a:sym typeface="Lato"/>
              </a:rPr>
              <a:t> </a:t>
            </a:r>
            <a:r>
              <a:rPr lang="en" sz="1200" b="1" dirty="0">
                <a:solidFill>
                  <a:srgbClr val="434343"/>
                </a:solidFill>
                <a:latin typeface="Lato"/>
                <a:ea typeface="Lato"/>
                <a:cs typeface="Lato"/>
                <a:sym typeface="Lato"/>
              </a:rPr>
              <a:t>Screenshot the popup after converting Denise Choi.</a:t>
            </a:r>
            <a:endParaRPr sz="1200" b="1" dirty="0">
              <a:solidFill>
                <a:srgbClr val="434343"/>
              </a:solidFill>
              <a:latin typeface="Lato"/>
              <a:ea typeface="Lato"/>
              <a:cs typeface="Lato"/>
              <a:sym typeface="Lato"/>
            </a:endParaRPr>
          </a:p>
          <a:p>
            <a:pPr marL="914400" lvl="1" indent="-304800" algn="l" rtl="0">
              <a:lnSpc>
                <a:spcPct val="115000"/>
              </a:lnSpc>
              <a:spcBef>
                <a:spcPts val="0"/>
              </a:spcBef>
              <a:spcAft>
                <a:spcPts val="0"/>
              </a:spcAft>
              <a:buClr>
                <a:srgbClr val="434343"/>
              </a:buClr>
              <a:buSzPts val="1200"/>
              <a:buFont typeface="Lato"/>
              <a:buChar char="○"/>
            </a:pPr>
            <a:r>
              <a:rPr lang="en" sz="1200" i="1" dirty="0">
                <a:solidFill>
                  <a:srgbClr val="434343"/>
                </a:solidFill>
                <a:latin typeface="Lato"/>
                <a:ea typeface="Lato"/>
                <a:cs typeface="Lato"/>
                <a:sym typeface="Lato"/>
              </a:rPr>
              <a:t>Make sure to show that an Account, Contact, and Opportunity have been created.</a:t>
            </a:r>
            <a:endParaRPr sz="1200" i="1" dirty="0">
              <a:latin typeface="Lato"/>
              <a:ea typeface="Lato"/>
              <a:cs typeface="Lato"/>
              <a:sym typeface="Lato"/>
            </a:endParaRPr>
          </a:p>
        </p:txBody>
      </p:sp>
      <p:sp>
        <p:nvSpPr>
          <p:cNvPr id="265" name="Google Shape;265;p39"/>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6:</a:t>
            </a:r>
            <a:r>
              <a:rPr lang="en" sz="2400">
                <a:solidFill>
                  <a:srgbClr val="434343"/>
                </a:solidFill>
                <a:latin typeface="Lato Black"/>
                <a:ea typeface="Lato Black"/>
                <a:cs typeface="Lato Black"/>
                <a:sym typeface="Lato Black"/>
              </a:rPr>
              <a:t> Convert Leads</a:t>
            </a:r>
            <a:endParaRPr sz="2400">
              <a:solidFill>
                <a:srgbClr val="FC5155"/>
              </a:solidFill>
              <a:latin typeface="Lato Black"/>
              <a:ea typeface="Lato Black"/>
              <a:cs typeface="Lato Black"/>
              <a:sym typeface="Lato Black"/>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0"/>
          <p:cNvSpPr txBox="1"/>
          <p:nvPr/>
        </p:nvSpPr>
        <p:spPr>
          <a:xfrm>
            <a:off x="1371600" y="1783250"/>
            <a:ext cx="6515100" cy="28782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B Task 6 </a:t>
            </a:r>
            <a:r>
              <a:rPr lang="en" sz="1800" b="1" i="1" u="sng">
                <a:solidFill>
                  <a:srgbClr val="4D4D4D"/>
                </a:solidFill>
                <a:latin typeface="Lato"/>
                <a:ea typeface="Lato"/>
                <a:cs typeface="Lato"/>
                <a:sym typeface="Lato"/>
              </a:rPr>
              <a:t>Step 1</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sp>
        <p:nvSpPr>
          <p:cNvPr id="271" name="Google Shape;271;p40"/>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6:</a:t>
            </a:r>
            <a:r>
              <a:rPr lang="en" sz="2400">
                <a:solidFill>
                  <a:srgbClr val="434343"/>
                </a:solidFill>
                <a:latin typeface="Lato Black"/>
                <a:ea typeface="Lato Black"/>
                <a:cs typeface="Lato Black"/>
                <a:sym typeface="Lato Black"/>
              </a:rPr>
              <a:t> Step 1 screenshot</a:t>
            </a: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7B429C11-CE99-1571-CF42-8B69EDDCF5B8}"/>
              </a:ext>
            </a:extLst>
          </p:cNvPr>
          <p:cNvPicPr>
            <a:picLocks noChangeAspect="1"/>
          </p:cNvPicPr>
          <p:nvPr/>
        </p:nvPicPr>
        <p:blipFill>
          <a:blip r:embed="rId3"/>
          <a:stretch>
            <a:fillRect/>
          </a:stretch>
        </p:blipFill>
        <p:spPr>
          <a:xfrm>
            <a:off x="1371600" y="2070846"/>
            <a:ext cx="6515100" cy="2590603"/>
          </a:xfrm>
          <a:prstGeom prst="rect">
            <a:avLst/>
          </a:prstGeom>
        </p:spPr>
      </p:pic>
      <p:sp>
        <p:nvSpPr>
          <p:cNvPr id="4" name="TextBox 3">
            <a:extLst>
              <a:ext uri="{FF2B5EF4-FFF2-40B4-BE49-F238E27FC236}">
                <a16:creationId xmlns:a16="http://schemas.microsoft.com/office/drawing/2014/main" id="{A9121FDA-B1CB-7A30-2486-9403681D8A80}"/>
              </a:ext>
            </a:extLst>
          </p:cNvPr>
          <p:cNvSpPr txBox="1"/>
          <p:nvPr/>
        </p:nvSpPr>
        <p:spPr>
          <a:xfrm>
            <a:off x="3281082" y="1783249"/>
            <a:ext cx="2615453" cy="307777"/>
          </a:xfrm>
          <a:prstGeom prst="rect">
            <a:avLst/>
          </a:prstGeom>
          <a:noFill/>
        </p:spPr>
        <p:txBody>
          <a:bodyPr wrap="square" rtlCol="0">
            <a:spAutoFit/>
          </a:bodyPr>
          <a:lstStyle/>
          <a:p>
            <a:r>
              <a:rPr lang="en-US" dirty="0"/>
              <a:t>Thandiwe Not-Converted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1"/>
          <p:cNvSpPr txBox="1"/>
          <p:nvPr/>
        </p:nvSpPr>
        <p:spPr>
          <a:xfrm>
            <a:off x="1371600" y="1783250"/>
            <a:ext cx="6515100" cy="28782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0" lvl="0" indent="0" algn="ctr" rtl="0">
              <a:spcBef>
                <a:spcPts val="0"/>
              </a:spcBef>
              <a:spcAft>
                <a:spcPts val="0"/>
              </a:spcAft>
              <a:buNone/>
            </a:pPr>
            <a:r>
              <a:rPr lang="en" sz="1800" b="1" i="1">
                <a:solidFill>
                  <a:srgbClr val="4D4D4D"/>
                </a:solidFill>
                <a:latin typeface="Lato"/>
                <a:ea typeface="Lato"/>
                <a:cs typeface="Lato"/>
                <a:sym typeface="Lato"/>
              </a:rPr>
              <a:t>Insert Part B Task 6 </a:t>
            </a:r>
            <a:r>
              <a:rPr lang="en" sz="1800" b="1" i="1" u="sng">
                <a:solidFill>
                  <a:srgbClr val="4D4D4D"/>
                </a:solidFill>
                <a:latin typeface="Lato"/>
                <a:ea typeface="Lato"/>
                <a:cs typeface="Lato"/>
                <a:sym typeface="Lato"/>
              </a:rPr>
              <a:t>Step 2</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sp>
        <p:nvSpPr>
          <p:cNvPr id="277" name="Google Shape;277;p41"/>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6:</a:t>
            </a:r>
            <a:r>
              <a:rPr lang="en" sz="2400">
                <a:solidFill>
                  <a:srgbClr val="434343"/>
                </a:solidFill>
                <a:latin typeface="Lato Black"/>
                <a:ea typeface="Lato Black"/>
                <a:cs typeface="Lato Black"/>
                <a:sym typeface="Lato Black"/>
              </a:rPr>
              <a:t> Step 2 screenshot</a:t>
            </a: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5F5577D2-372E-3283-BDBA-3B292790D58B}"/>
              </a:ext>
            </a:extLst>
          </p:cNvPr>
          <p:cNvPicPr>
            <a:picLocks noChangeAspect="1"/>
          </p:cNvPicPr>
          <p:nvPr/>
        </p:nvPicPr>
        <p:blipFill>
          <a:blip r:embed="rId3"/>
          <a:stretch>
            <a:fillRect/>
          </a:stretch>
        </p:blipFill>
        <p:spPr>
          <a:xfrm>
            <a:off x="1371600" y="2158253"/>
            <a:ext cx="6515100" cy="2503198"/>
          </a:xfrm>
          <a:prstGeom prst="rect">
            <a:avLst/>
          </a:prstGeom>
        </p:spPr>
      </p:pic>
      <p:sp>
        <p:nvSpPr>
          <p:cNvPr id="4" name="TextBox 3">
            <a:extLst>
              <a:ext uri="{FF2B5EF4-FFF2-40B4-BE49-F238E27FC236}">
                <a16:creationId xmlns:a16="http://schemas.microsoft.com/office/drawing/2014/main" id="{2BB4CA69-5151-BC03-E5E6-7965423E1900}"/>
              </a:ext>
            </a:extLst>
          </p:cNvPr>
          <p:cNvSpPr txBox="1"/>
          <p:nvPr/>
        </p:nvSpPr>
        <p:spPr>
          <a:xfrm>
            <a:off x="3086100" y="1835524"/>
            <a:ext cx="2857500" cy="307777"/>
          </a:xfrm>
          <a:prstGeom prst="rect">
            <a:avLst/>
          </a:prstGeom>
          <a:noFill/>
        </p:spPr>
        <p:txBody>
          <a:bodyPr wrap="square" rtlCol="0">
            <a:spAutoFit/>
          </a:bodyPr>
          <a:lstStyle/>
          <a:p>
            <a:r>
              <a:rPr lang="en-US" dirty="0"/>
              <a:t>Janet Not-Converted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2"/>
          <p:cNvSpPr txBox="1"/>
          <p:nvPr/>
        </p:nvSpPr>
        <p:spPr>
          <a:xfrm>
            <a:off x="1371600" y="1783250"/>
            <a:ext cx="6515100" cy="28782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dirty="0">
                <a:solidFill>
                  <a:srgbClr val="4D4D4D"/>
                </a:solidFill>
                <a:latin typeface="Lato"/>
                <a:ea typeface="Lato"/>
                <a:cs typeface="Lato"/>
                <a:sym typeface="Lato"/>
              </a:rPr>
              <a:t>Insert Part B Task 6 </a:t>
            </a:r>
            <a:r>
              <a:rPr lang="en" sz="1800" b="1" i="1" u="sng" dirty="0">
                <a:solidFill>
                  <a:srgbClr val="4D4D4D"/>
                </a:solidFill>
                <a:latin typeface="Lato"/>
                <a:ea typeface="Lato"/>
                <a:cs typeface="Lato"/>
                <a:sym typeface="Lato"/>
              </a:rPr>
              <a:t>Step 3</a:t>
            </a:r>
            <a:r>
              <a:rPr lang="en" sz="1800" b="1" i="1" dirty="0">
                <a:solidFill>
                  <a:srgbClr val="4D4D4D"/>
                </a:solidFill>
                <a:latin typeface="Lato"/>
                <a:ea typeface="Lato"/>
                <a:cs typeface="Lato"/>
                <a:sym typeface="Lato"/>
              </a:rPr>
              <a:t> Screenshot here.</a:t>
            </a:r>
            <a:endParaRPr sz="1800" b="1" i="1" dirty="0">
              <a:solidFill>
                <a:srgbClr val="4D4D4D"/>
              </a:solidFill>
              <a:latin typeface="Lato"/>
              <a:ea typeface="Lato"/>
              <a:cs typeface="Lato"/>
              <a:sym typeface="Lato"/>
            </a:endParaRPr>
          </a:p>
        </p:txBody>
      </p:sp>
      <p:sp>
        <p:nvSpPr>
          <p:cNvPr id="283" name="Google Shape;283;p42"/>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6:</a:t>
            </a:r>
            <a:r>
              <a:rPr lang="en" sz="2400">
                <a:solidFill>
                  <a:srgbClr val="434343"/>
                </a:solidFill>
                <a:latin typeface="Lato Black"/>
                <a:ea typeface="Lato Black"/>
                <a:cs typeface="Lato Black"/>
                <a:sym typeface="Lato Black"/>
              </a:rPr>
              <a:t> Step 3 screenshot</a:t>
            </a: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3B8F0F53-5217-02CA-1F25-A51E372B1786}"/>
              </a:ext>
            </a:extLst>
          </p:cNvPr>
          <p:cNvPicPr>
            <a:picLocks noChangeAspect="1"/>
          </p:cNvPicPr>
          <p:nvPr/>
        </p:nvPicPr>
        <p:blipFill>
          <a:blip r:embed="rId3"/>
          <a:stretch>
            <a:fillRect/>
          </a:stretch>
        </p:blipFill>
        <p:spPr>
          <a:xfrm>
            <a:off x="1371600" y="2061102"/>
            <a:ext cx="6515100" cy="2604051"/>
          </a:xfrm>
          <a:prstGeom prst="rect">
            <a:avLst/>
          </a:prstGeom>
        </p:spPr>
      </p:pic>
      <p:sp>
        <p:nvSpPr>
          <p:cNvPr id="4" name="TextBox 3">
            <a:extLst>
              <a:ext uri="{FF2B5EF4-FFF2-40B4-BE49-F238E27FC236}">
                <a16:creationId xmlns:a16="http://schemas.microsoft.com/office/drawing/2014/main" id="{D9120C9A-7FF5-DDAE-1355-41250503A576}"/>
              </a:ext>
            </a:extLst>
          </p:cNvPr>
          <p:cNvSpPr txBox="1"/>
          <p:nvPr/>
        </p:nvSpPr>
        <p:spPr>
          <a:xfrm>
            <a:off x="3415553" y="1822076"/>
            <a:ext cx="2312894" cy="307777"/>
          </a:xfrm>
          <a:prstGeom prst="rect">
            <a:avLst/>
          </a:prstGeom>
          <a:noFill/>
        </p:spPr>
        <p:txBody>
          <a:bodyPr wrap="square" rtlCol="0">
            <a:spAutoFit/>
          </a:bodyPr>
          <a:lstStyle/>
          <a:p>
            <a:r>
              <a:rPr lang="en-US" dirty="0"/>
              <a:t>Martha Converted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3"/>
          <p:cNvSpPr txBox="1"/>
          <p:nvPr/>
        </p:nvSpPr>
        <p:spPr>
          <a:xfrm>
            <a:off x="1371600" y="1783250"/>
            <a:ext cx="6515100" cy="28782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B Task 6 </a:t>
            </a:r>
            <a:r>
              <a:rPr lang="en" sz="1800" b="1" i="1" u="sng">
                <a:solidFill>
                  <a:srgbClr val="4D4D4D"/>
                </a:solidFill>
                <a:latin typeface="Lato"/>
                <a:ea typeface="Lato"/>
                <a:cs typeface="Lato"/>
                <a:sym typeface="Lato"/>
              </a:rPr>
              <a:t>Step 4</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sp>
        <p:nvSpPr>
          <p:cNvPr id="289" name="Google Shape;289;p43"/>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6:</a:t>
            </a:r>
            <a:r>
              <a:rPr lang="en" sz="2400">
                <a:solidFill>
                  <a:srgbClr val="434343"/>
                </a:solidFill>
                <a:latin typeface="Lato Black"/>
                <a:ea typeface="Lato Black"/>
                <a:cs typeface="Lato Black"/>
                <a:sym typeface="Lato Black"/>
              </a:rPr>
              <a:t> Step 4 screenshot</a:t>
            </a:r>
            <a:endParaRPr sz="2400">
              <a:solidFill>
                <a:srgbClr val="FC5155"/>
              </a:solidFill>
              <a:latin typeface="Lato Black"/>
              <a:ea typeface="Lato Black"/>
              <a:cs typeface="Lato Black"/>
              <a:sym typeface="Lato Black"/>
            </a:endParaRPr>
          </a:p>
        </p:txBody>
      </p:sp>
      <p:pic>
        <p:nvPicPr>
          <p:cNvPr id="3" name="Picture 2">
            <a:extLst>
              <a:ext uri="{FF2B5EF4-FFF2-40B4-BE49-F238E27FC236}">
                <a16:creationId xmlns:a16="http://schemas.microsoft.com/office/drawing/2014/main" id="{A147C02B-7030-C2FC-000A-4D60D9180B87}"/>
              </a:ext>
            </a:extLst>
          </p:cNvPr>
          <p:cNvPicPr>
            <a:picLocks noChangeAspect="1"/>
          </p:cNvPicPr>
          <p:nvPr/>
        </p:nvPicPr>
        <p:blipFill>
          <a:blip r:embed="rId3"/>
          <a:stretch>
            <a:fillRect/>
          </a:stretch>
        </p:blipFill>
        <p:spPr>
          <a:xfrm>
            <a:off x="1371600" y="2104465"/>
            <a:ext cx="6515100" cy="2556985"/>
          </a:xfrm>
          <a:prstGeom prst="rect">
            <a:avLst/>
          </a:prstGeom>
        </p:spPr>
      </p:pic>
      <p:sp>
        <p:nvSpPr>
          <p:cNvPr id="4" name="TextBox 3">
            <a:extLst>
              <a:ext uri="{FF2B5EF4-FFF2-40B4-BE49-F238E27FC236}">
                <a16:creationId xmlns:a16="http://schemas.microsoft.com/office/drawing/2014/main" id="{A2F31D57-8FF6-CBFD-1B64-56B7E649E76D}"/>
              </a:ext>
            </a:extLst>
          </p:cNvPr>
          <p:cNvSpPr txBox="1"/>
          <p:nvPr/>
        </p:nvSpPr>
        <p:spPr>
          <a:xfrm>
            <a:off x="3550025" y="1801906"/>
            <a:ext cx="2622176" cy="307777"/>
          </a:xfrm>
          <a:prstGeom prst="rect">
            <a:avLst/>
          </a:prstGeom>
          <a:noFill/>
        </p:spPr>
        <p:txBody>
          <a:bodyPr wrap="square" rtlCol="0">
            <a:spAutoFit/>
          </a:bodyPr>
          <a:lstStyle/>
          <a:p>
            <a:r>
              <a:rPr lang="en-US" dirty="0"/>
              <a:t>Denise Converted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44" title="Decorative celebration."/>
          <p:cNvPicPr preferRelativeResize="0"/>
          <p:nvPr/>
        </p:nvPicPr>
        <p:blipFill>
          <a:blip r:embed="rId3">
            <a:alphaModFix/>
          </a:blip>
          <a:stretch>
            <a:fillRect/>
          </a:stretch>
        </p:blipFill>
        <p:spPr>
          <a:xfrm>
            <a:off x="3744750" y="1600950"/>
            <a:ext cx="1654500" cy="1654500"/>
          </a:xfrm>
          <a:prstGeom prst="rect">
            <a:avLst/>
          </a:prstGeom>
          <a:noFill/>
          <a:ln>
            <a:noFill/>
          </a:ln>
        </p:spPr>
      </p:pic>
      <p:sp>
        <p:nvSpPr>
          <p:cNvPr id="295" name="Google Shape;295;p44"/>
          <p:cNvSpPr txBox="1"/>
          <p:nvPr/>
        </p:nvSpPr>
        <p:spPr>
          <a:xfrm>
            <a:off x="1371600" y="3529250"/>
            <a:ext cx="6515100" cy="1132200"/>
          </a:xfrm>
          <a:prstGeom prst="rect">
            <a:avLst/>
          </a:prstGeom>
          <a:solidFill>
            <a:srgbClr val="FFF7E9"/>
          </a:solidFill>
          <a:ln w="28575" cap="flat" cmpd="sng">
            <a:solidFill>
              <a:srgbClr val="FFC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800" b="1" i="1">
                <a:solidFill>
                  <a:srgbClr val="4D4D4D"/>
                </a:solidFill>
                <a:latin typeface="Lato"/>
                <a:ea typeface="Lato"/>
                <a:cs typeface="Lato"/>
                <a:sym typeface="Lato"/>
              </a:rPr>
              <a:t>This is the end of this Independent Project! Great job completing all these tasks in Salesforce. Make sure you download a copy for your portfolio. </a:t>
            </a:r>
            <a:endParaRPr i="1">
              <a:solidFill>
                <a:srgbClr val="4D4D4D"/>
              </a:solidFill>
              <a:latin typeface="Lato Black"/>
              <a:ea typeface="Lato Black"/>
              <a:cs typeface="Lato Black"/>
              <a:sym typeface="Lato Black"/>
            </a:endParaRPr>
          </a:p>
          <a:p>
            <a:pPr marL="0" lvl="0" indent="0" algn="l" rtl="0">
              <a:spcBef>
                <a:spcPts val="0"/>
              </a:spcBef>
              <a:spcAft>
                <a:spcPts val="0"/>
              </a:spcAft>
              <a:buNone/>
            </a:pPr>
            <a:endParaRPr/>
          </a:p>
        </p:txBody>
      </p:sp>
      <p:sp>
        <p:nvSpPr>
          <p:cNvPr id="296" name="Google Shape;296;p44"/>
          <p:cNvSpPr txBox="1">
            <a:spLocks noGrp="1"/>
          </p:cNvSpPr>
          <p:nvPr>
            <p:ph type="title" idx="4294967295"/>
          </p:nvPr>
        </p:nvSpPr>
        <p:spPr>
          <a:xfrm>
            <a:off x="220025" y="819450"/>
            <a:ext cx="8573400" cy="6531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3000" b="1">
                <a:solidFill>
                  <a:srgbClr val="000099"/>
                </a:solidFill>
                <a:latin typeface="Lato"/>
                <a:ea typeface="Lato"/>
                <a:cs typeface="Lato"/>
                <a:sym typeface="Lato"/>
              </a:rPr>
              <a:t>You have reached the end of</a:t>
            </a:r>
            <a:r>
              <a:rPr lang="en" sz="3000" b="1">
                <a:solidFill>
                  <a:srgbClr val="FF4C4C"/>
                </a:solidFill>
                <a:latin typeface="Lato"/>
                <a:ea typeface="Lato"/>
                <a:cs typeface="Lato"/>
                <a:sym typeface="Lato"/>
              </a:rPr>
              <a:t> Part B!</a:t>
            </a:r>
            <a:endParaRPr sz="3000" b="1">
              <a:solidFill>
                <a:srgbClr val="FF4C4C"/>
              </a:solidFill>
              <a:latin typeface="Lato"/>
              <a:ea typeface="Lato"/>
              <a:cs typeface="Lato"/>
              <a:sym typeface="Lato"/>
            </a:endParaRPr>
          </a:p>
          <a:p>
            <a:pPr marL="0" lvl="0" indent="0" algn="l" rtl="0">
              <a:spcBef>
                <a:spcPts val="0"/>
              </a:spcBef>
              <a:spcAft>
                <a:spcPts val="0"/>
              </a:spcAft>
              <a:buNone/>
            </a:pPr>
            <a:endParaRPr sz="2400">
              <a:solidFill>
                <a:srgbClr val="FC5155"/>
              </a:solidFill>
              <a:latin typeface="Lato Black"/>
              <a:ea typeface="Lato Black"/>
              <a:cs typeface="Lato Black"/>
              <a:sym typeface="Lato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9"/>
          <p:cNvSpPr txBox="1"/>
          <p:nvPr/>
        </p:nvSpPr>
        <p:spPr>
          <a:xfrm>
            <a:off x="1371600" y="1783250"/>
            <a:ext cx="6515100" cy="28782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0" lvl="0" indent="0" algn="ctr" rtl="0">
              <a:spcBef>
                <a:spcPts val="0"/>
              </a:spcBef>
              <a:spcAft>
                <a:spcPts val="0"/>
              </a:spcAft>
              <a:buNone/>
            </a:pPr>
            <a:r>
              <a:rPr lang="en" sz="1800" b="1" i="1">
                <a:solidFill>
                  <a:srgbClr val="4D4D4D"/>
                </a:solidFill>
                <a:latin typeface="Lato"/>
                <a:ea typeface="Lato"/>
                <a:cs typeface="Lato"/>
                <a:sym typeface="Lato"/>
              </a:rPr>
              <a:t>Insert Part A, Task 1 screenshot here.</a:t>
            </a:r>
            <a:endParaRPr sz="1800" b="1" i="1">
              <a:solidFill>
                <a:srgbClr val="4D4D4D"/>
              </a:solidFill>
              <a:latin typeface="Lato"/>
              <a:ea typeface="Lato"/>
              <a:cs typeface="Lato"/>
              <a:sym typeface="Lato"/>
            </a:endParaRPr>
          </a:p>
        </p:txBody>
      </p:sp>
      <p:sp>
        <p:nvSpPr>
          <p:cNvPr id="59" name="Google Shape;59;p9"/>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434343"/>
              </a:solidFill>
              <a:latin typeface="Lato Light"/>
              <a:ea typeface="Lato Light"/>
              <a:cs typeface="Lato Light"/>
              <a:sym typeface="Lato Light"/>
            </a:endParaRPr>
          </a:p>
        </p:txBody>
      </p:sp>
      <p:sp>
        <p:nvSpPr>
          <p:cNvPr id="60" name="Google Shape;60;p9"/>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1:</a:t>
            </a:r>
            <a:r>
              <a:rPr lang="en" sz="2400">
                <a:solidFill>
                  <a:srgbClr val="434343"/>
                </a:solidFill>
                <a:latin typeface="Lato Black"/>
                <a:ea typeface="Lato Black"/>
                <a:cs typeface="Lato Black"/>
                <a:sym typeface="Lato Black"/>
              </a:rPr>
              <a:t> Screenshot</a:t>
            </a:r>
            <a:endParaRPr sz="2400">
              <a:solidFill>
                <a:srgbClr val="434343"/>
              </a:solidFill>
              <a:latin typeface="Lato Light"/>
              <a:ea typeface="Lato Light"/>
              <a:cs typeface="Lato Light"/>
              <a:sym typeface="Lato Light"/>
            </a:endParaRPr>
          </a:p>
          <a:p>
            <a:pPr marL="0" lvl="0" indent="0" algn="l" rtl="0">
              <a:spcBef>
                <a:spcPts val="0"/>
              </a:spcBef>
              <a:spcAft>
                <a:spcPts val="0"/>
              </a:spcAft>
              <a:buNone/>
            </a:pPr>
            <a:endParaRPr/>
          </a:p>
        </p:txBody>
      </p:sp>
      <p:pic>
        <p:nvPicPr>
          <p:cNvPr id="61" name="Google Shape;61;p9"/>
          <p:cNvPicPr preferRelativeResize="0"/>
          <p:nvPr/>
        </p:nvPicPr>
        <p:blipFill>
          <a:blip r:embed="rId3">
            <a:alphaModFix/>
          </a:blip>
          <a:stretch>
            <a:fillRect/>
          </a:stretch>
        </p:blipFill>
        <p:spPr>
          <a:xfrm>
            <a:off x="1371525" y="1769255"/>
            <a:ext cx="6515099" cy="289219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0"/>
          <p:cNvSpPr txBox="1"/>
          <p:nvPr/>
        </p:nvSpPr>
        <p:spPr>
          <a:xfrm>
            <a:off x="1371600" y="1783250"/>
            <a:ext cx="6515100" cy="30135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Navigate to the App launcher and open the Sales app to the </a:t>
            </a:r>
            <a:br>
              <a:rPr lang="en" sz="1800" b="1" i="1">
                <a:solidFill>
                  <a:srgbClr val="4D4D4D"/>
                </a:solidFill>
                <a:latin typeface="Lato"/>
                <a:ea typeface="Lato"/>
                <a:cs typeface="Lato"/>
                <a:sym typeface="Lato"/>
              </a:rPr>
            </a:br>
            <a:r>
              <a:rPr lang="en" sz="1800" b="1" i="1">
                <a:solidFill>
                  <a:srgbClr val="4D4D4D"/>
                </a:solidFill>
                <a:latin typeface="Lato"/>
                <a:ea typeface="Lato"/>
                <a:cs typeface="Lato"/>
                <a:sym typeface="Lato"/>
              </a:rPr>
              <a:t>Leads tab. Organize the lead list so that the most recently created leads appear first. Then, insert a screenshot to show all 10 of the leads that you’ve just uploaded on the following slide. </a:t>
            </a:r>
            <a:endParaRPr sz="1800" b="1" i="1">
              <a:solidFill>
                <a:srgbClr val="4D4D4D"/>
              </a:solidFill>
              <a:latin typeface="Lato"/>
              <a:ea typeface="Lato"/>
              <a:cs typeface="Lato"/>
              <a:sym typeface="Lato"/>
            </a:endParaRPr>
          </a:p>
        </p:txBody>
      </p:sp>
      <p:sp>
        <p:nvSpPr>
          <p:cNvPr id="67" name="Google Shape;67;p10"/>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2:</a:t>
            </a:r>
            <a:r>
              <a:rPr lang="en" sz="2400">
                <a:solidFill>
                  <a:srgbClr val="434343"/>
                </a:solidFill>
                <a:latin typeface="Lato Black"/>
                <a:ea typeface="Lato Black"/>
                <a:cs typeface="Lato Black"/>
                <a:sym typeface="Lato Black"/>
              </a:rPr>
              <a:t> Import Data in Salesforce</a:t>
            </a:r>
            <a:endParaRPr sz="2400">
              <a:solidFill>
                <a:srgbClr val="FC5155"/>
              </a:solidFill>
              <a:latin typeface="Lato Black"/>
              <a:ea typeface="Lato Black"/>
              <a:cs typeface="Lato Black"/>
              <a:sym typeface="Lato Black"/>
            </a:endParaRPr>
          </a:p>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1"/>
          <p:cNvSpPr txBox="1"/>
          <p:nvPr/>
        </p:nvSpPr>
        <p:spPr>
          <a:xfrm>
            <a:off x="1371600" y="1783250"/>
            <a:ext cx="6515100" cy="28782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0" lvl="0" indent="0" algn="ctr" rtl="0">
              <a:spcBef>
                <a:spcPts val="0"/>
              </a:spcBef>
              <a:spcAft>
                <a:spcPts val="0"/>
              </a:spcAft>
              <a:buNone/>
            </a:pPr>
            <a:r>
              <a:rPr lang="en" sz="1800" b="1" i="1">
                <a:solidFill>
                  <a:srgbClr val="4D4D4D"/>
                </a:solidFill>
                <a:latin typeface="Lato"/>
                <a:ea typeface="Lato"/>
                <a:cs typeface="Lato"/>
                <a:sym typeface="Lato"/>
              </a:rPr>
              <a:t>Insert Part A, Task 2 screenshot here.</a:t>
            </a:r>
            <a:endParaRPr sz="1800" b="1" i="1">
              <a:solidFill>
                <a:srgbClr val="4D4D4D"/>
              </a:solidFill>
              <a:latin typeface="Lato"/>
              <a:ea typeface="Lato"/>
              <a:cs typeface="Lato"/>
              <a:sym typeface="Lato"/>
            </a:endParaRPr>
          </a:p>
        </p:txBody>
      </p:sp>
      <p:sp>
        <p:nvSpPr>
          <p:cNvPr id="73" name="Google Shape;73;p11"/>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2:</a:t>
            </a:r>
            <a:r>
              <a:rPr lang="en" sz="2400">
                <a:solidFill>
                  <a:srgbClr val="434343"/>
                </a:solidFill>
                <a:latin typeface="Lato Black"/>
                <a:ea typeface="Lato Black"/>
                <a:cs typeface="Lato Black"/>
                <a:sym typeface="Lato Black"/>
              </a:rPr>
              <a:t> Screenshot</a:t>
            </a:r>
            <a:endParaRPr sz="2400">
              <a:solidFill>
                <a:srgbClr val="FC5155"/>
              </a:solidFill>
              <a:latin typeface="Lato Black"/>
              <a:ea typeface="Lato Black"/>
              <a:cs typeface="Lato Black"/>
              <a:sym typeface="Lato Black"/>
            </a:endParaRPr>
          </a:p>
          <a:p>
            <a:pPr marL="0" lvl="0" indent="0" algn="l" rtl="0">
              <a:spcBef>
                <a:spcPts val="0"/>
              </a:spcBef>
              <a:spcAft>
                <a:spcPts val="0"/>
              </a:spcAft>
              <a:buNone/>
            </a:pPr>
            <a:endParaRPr/>
          </a:p>
        </p:txBody>
      </p:sp>
      <p:pic>
        <p:nvPicPr>
          <p:cNvPr id="74" name="Google Shape;74;p11"/>
          <p:cNvPicPr preferRelativeResize="0"/>
          <p:nvPr/>
        </p:nvPicPr>
        <p:blipFill>
          <a:blip r:embed="rId3">
            <a:alphaModFix/>
          </a:blip>
          <a:stretch>
            <a:fillRect/>
          </a:stretch>
        </p:blipFill>
        <p:spPr>
          <a:xfrm>
            <a:off x="1314451" y="1783250"/>
            <a:ext cx="6515098" cy="2878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2"/>
          <p:cNvSpPr txBox="1"/>
          <p:nvPr/>
        </p:nvSpPr>
        <p:spPr>
          <a:xfrm>
            <a:off x="1371600" y="1783250"/>
            <a:ext cx="6515100" cy="28782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0" rIns="91425" bIns="1965950" anchor="ctr" anchorCtr="0">
            <a:noAutofit/>
          </a:bodyPr>
          <a:lstStyle/>
          <a:p>
            <a:pPr marL="91440" lvl="0" indent="0" algn="l" rtl="0">
              <a:spcBef>
                <a:spcPts val="0"/>
              </a:spcBef>
              <a:spcAft>
                <a:spcPts val="0"/>
              </a:spcAft>
              <a:buNone/>
            </a:pPr>
            <a:r>
              <a:rPr lang="en" sz="1600" b="1" i="1">
                <a:solidFill>
                  <a:srgbClr val="4D4D4D"/>
                </a:solidFill>
                <a:latin typeface="Lato"/>
                <a:ea typeface="Lato"/>
                <a:cs typeface="Lato"/>
                <a:sym typeface="Lato"/>
              </a:rPr>
              <a:t>Insert screenshots of the Demo leads list view for each of the steps below in the following slides. Your screenshots should show that you’ve: </a:t>
            </a:r>
            <a:endParaRPr>
              <a:solidFill>
                <a:srgbClr val="4D4D4D"/>
              </a:solidFill>
              <a:latin typeface="Lato"/>
              <a:ea typeface="Lato"/>
              <a:cs typeface="Lato"/>
              <a:sym typeface="Lato"/>
            </a:endParaRPr>
          </a:p>
        </p:txBody>
      </p:sp>
      <p:sp>
        <p:nvSpPr>
          <p:cNvPr id="80" name="Google Shape;80;p12"/>
          <p:cNvSpPr txBox="1"/>
          <p:nvPr/>
        </p:nvSpPr>
        <p:spPr>
          <a:xfrm>
            <a:off x="1007500" y="2628900"/>
            <a:ext cx="6603600" cy="1829700"/>
          </a:xfrm>
          <a:prstGeom prst="rect">
            <a:avLst/>
          </a:prstGeom>
          <a:noFill/>
          <a:ln>
            <a:noFill/>
          </a:ln>
        </p:spPr>
        <p:txBody>
          <a:bodyPr spcFirstLastPara="1" wrap="square" lIns="91425" tIns="91425" rIns="91425" bIns="91425" anchor="t" anchorCtr="0">
            <a:noAutofit/>
          </a:bodyPr>
          <a:lstStyle/>
          <a:p>
            <a:pPr marL="914400" lvl="0" indent="0" algn="l" rtl="0">
              <a:lnSpc>
                <a:spcPct val="150000"/>
              </a:lnSpc>
              <a:spcBef>
                <a:spcPts val="0"/>
              </a:spcBef>
              <a:spcAft>
                <a:spcPts val="0"/>
              </a:spcAft>
              <a:buNone/>
            </a:pPr>
            <a:r>
              <a:rPr lang="en" b="1" u="sng">
                <a:solidFill>
                  <a:srgbClr val="4D4D4D"/>
                </a:solidFill>
                <a:latin typeface="Lato"/>
                <a:ea typeface="Lato"/>
                <a:cs typeface="Lato"/>
                <a:sym typeface="Lato"/>
              </a:rPr>
              <a:t>Step 1:</a:t>
            </a:r>
            <a:r>
              <a:rPr lang="en" b="1">
                <a:solidFill>
                  <a:srgbClr val="4D4D4D"/>
                </a:solidFill>
                <a:latin typeface="Lato"/>
                <a:ea typeface="Lato"/>
                <a:cs typeface="Lato"/>
                <a:sym typeface="Lato"/>
              </a:rPr>
              <a:t> </a:t>
            </a:r>
            <a:r>
              <a:rPr lang="en">
                <a:solidFill>
                  <a:srgbClr val="4D4D4D"/>
                </a:solidFill>
                <a:latin typeface="Lato"/>
                <a:ea typeface="Lato"/>
                <a:cs typeface="Lato"/>
                <a:sym typeface="Lato"/>
              </a:rPr>
              <a:t>Created a clone of the leads view titled “Demo Leads”</a:t>
            </a:r>
            <a:endParaRPr>
              <a:solidFill>
                <a:srgbClr val="4D4D4D"/>
              </a:solidFill>
              <a:latin typeface="Lato"/>
              <a:ea typeface="Lato"/>
              <a:cs typeface="Lato"/>
              <a:sym typeface="Lato"/>
            </a:endParaRPr>
          </a:p>
          <a:p>
            <a:pPr marL="914400" lvl="0" indent="0" algn="l" rtl="0">
              <a:lnSpc>
                <a:spcPct val="150000"/>
              </a:lnSpc>
              <a:spcBef>
                <a:spcPts val="0"/>
              </a:spcBef>
              <a:spcAft>
                <a:spcPts val="0"/>
              </a:spcAft>
              <a:buNone/>
            </a:pPr>
            <a:r>
              <a:rPr lang="en" b="1" u="sng">
                <a:solidFill>
                  <a:srgbClr val="4D4D4D"/>
                </a:solidFill>
                <a:latin typeface="Lato"/>
                <a:ea typeface="Lato"/>
                <a:cs typeface="Lato"/>
                <a:sym typeface="Lato"/>
              </a:rPr>
              <a:t>Step 2:</a:t>
            </a:r>
            <a:r>
              <a:rPr lang="en">
                <a:solidFill>
                  <a:srgbClr val="4D4D4D"/>
                </a:solidFill>
                <a:latin typeface="Lato"/>
                <a:ea typeface="Lato"/>
                <a:cs typeface="Lato"/>
                <a:sym typeface="Lato"/>
              </a:rPr>
              <a:t> Added a filter to only be able to  see leads that are open and haven’t been contacted</a:t>
            </a:r>
            <a:endParaRPr>
              <a:solidFill>
                <a:srgbClr val="4D4D4D"/>
              </a:solidFill>
              <a:latin typeface="Lato"/>
              <a:ea typeface="Lato"/>
              <a:cs typeface="Lato"/>
              <a:sym typeface="Lato"/>
            </a:endParaRPr>
          </a:p>
          <a:p>
            <a:pPr marL="914400" lvl="0" indent="0" algn="l" rtl="0">
              <a:lnSpc>
                <a:spcPct val="150000"/>
              </a:lnSpc>
              <a:spcBef>
                <a:spcPts val="0"/>
              </a:spcBef>
              <a:spcAft>
                <a:spcPts val="0"/>
              </a:spcAft>
              <a:buNone/>
            </a:pPr>
            <a:r>
              <a:rPr lang="en" b="1" u="sng">
                <a:solidFill>
                  <a:srgbClr val="4D4D4D"/>
                </a:solidFill>
                <a:latin typeface="Lato"/>
                <a:ea typeface="Lato"/>
                <a:cs typeface="Lato"/>
                <a:sym typeface="Lato"/>
              </a:rPr>
              <a:t>Step 3:</a:t>
            </a:r>
            <a:r>
              <a:rPr lang="en">
                <a:solidFill>
                  <a:srgbClr val="4D4D4D"/>
                </a:solidFill>
                <a:latin typeface="Lato"/>
                <a:ea typeface="Lato"/>
                <a:cs typeface="Lato"/>
                <a:sym typeface="Lato"/>
              </a:rPr>
              <a:t> Made sure all noted fields are visible and in the right order</a:t>
            </a:r>
            <a:endParaRPr>
              <a:solidFill>
                <a:srgbClr val="4D4D4D"/>
              </a:solidFill>
              <a:latin typeface="Lato"/>
              <a:ea typeface="Lato"/>
              <a:cs typeface="Lato"/>
              <a:sym typeface="Lato"/>
            </a:endParaRPr>
          </a:p>
          <a:p>
            <a:pPr marL="914400" lvl="0" indent="0" algn="l" rtl="0">
              <a:lnSpc>
                <a:spcPct val="150000"/>
              </a:lnSpc>
              <a:spcBef>
                <a:spcPts val="0"/>
              </a:spcBef>
              <a:spcAft>
                <a:spcPts val="0"/>
              </a:spcAft>
              <a:buNone/>
            </a:pPr>
            <a:r>
              <a:rPr lang="en" b="1" u="sng">
                <a:solidFill>
                  <a:srgbClr val="4D4D4D"/>
                </a:solidFill>
                <a:latin typeface="Lato"/>
                <a:ea typeface="Lato"/>
                <a:cs typeface="Lato"/>
                <a:sym typeface="Lato"/>
              </a:rPr>
              <a:t>Step 4:</a:t>
            </a:r>
            <a:r>
              <a:rPr lang="en">
                <a:solidFill>
                  <a:srgbClr val="4D4D4D"/>
                </a:solidFill>
                <a:latin typeface="Lato"/>
                <a:ea typeface="Lato"/>
                <a:cs typeface="Lato"/>
                <a:sym typeface="Lato"/>
              </a:rPr>
              <a:t> Created a separate tab for the leads.</a:t>
            </a:r>
            <a:endParaRPr>
              <a:solidFill>
                <a:srgbClr val="4D4D4D"/>
              </a:solidFill>
            </a:endParaRPr>
          </a:p>
        </p:txBody>
      </p:sp>
      <p:sp>
        <p:nvSpPr>
          <p:cNvPr id="81" name="Google Shape;81;p12"/>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3:</a:t>
            </a:r>
            <a:r>
              <a:rPr lang="en" sz="2400">
                <a:solidFill>
                  <a:srgbClr val="434343"/>
                </a:solidFill>
                <a:latin typeface="Lato Black"/>
                <a:ea typeface="Lato Black"/>
                <a:cs typeface="Lato Black"/>
                <a:sym typeface="Lato Black"/>
              </a:rPr>
              <a:t> Create a List View and Filter for Leads</a:t>
            </a:r>
            <a:endParaRPr>
              <a:solidFill>
                <a:schemeClr val="dk1"/>
              </a:solidFill>
            </a:endParaRPr>
          </a:p>
          <a:p>
            <a:pPr marL="0" lvl="0" indent="0" algn="l" rtl="0">
              <a:spcBef>
                <a:spcPts val="0"/>
              </a:spcBef>
              <a:spcAft>
                <a:spcPts val="0"/>
              </a:spcAft>
              <a:buNone/>
            </a:pPr>
            <a:endParaRPr sz="2400">
              <a:solidFill>
                <a:srgbClr val="FC5155"/>
              </a:solidFill>
              <a:latin typeface="Lato Black"/>
              <a:ea typeface="Lato Black"/>
              <a:cs typeface="Lato Black"/>
              <a:sym typeface="Lato Black"/>
            </a:endParaRPr>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p:nvPr/>
        </p:nvSpPr>
        <p:spPr>
          <a:xfrm>
            <a:off x="1371600" y="2571750"/>
            <a:ext cx="6515100" cy="20895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0" lvl="0" indent="0" algn="ctr" rtl="0">
              <a:spcBef>
                <a:spcPts val="0"/>
              </a:spcBef>
              <a:spcAft>
                <a:spcPts val="0"/>
              </a:spcAft>
              <a:buNone/>
            </a:pPr>
            <a:r>
              <a:rPr lang="en" sz="1800" b="1" i="1">
                <a:solidFill>
                  <a:srgbClr val="4D4D4D"/>
                </a:solidFill>
                <a:latin typeface="Lato"/>
                <a:ea typeface="Lato"/>
                <a:cs typeface="Lato"/>
                <a:sym typeface="Lato"/>
              </a:rPr>
              <a:t>Insert Part A, Task 3, Step 1 screenshot here.</a:t>
            </a:r>
            <a:endParaRPr sz="1800" b="1" i="1">
              <a:solidFill>
                <a:srgbClr val="4D4D4D"/>
              </a:solidFill>
              <a:latin typeface="Lato"/>
              <a:ea typeface="Lato"/>
              <a:cs typeface="Lato"/>
              <a:sym typeface="Lato"/>
            </a:endParaRPr>
          </a:p>
        </p:txBody>
      </p:sp>
      <p:sp>
        <p:nvSpPr>
          <p:cNvPr id="87" name="Google Shape;87;p13"/>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3:</a:t>
            </a:r>
            <a:r>
              <a:rPr lang="en" sz="2400">
                <a:solidFill>
                  <a:srgbClr val="434343"/>
                </a:solidFill>
                <a:latin typeface="Lato Black"/>
                <a:ea typeface="Lato Black"/>
                <a:cs typeface="Lato Black"/>
                <a:sym typeface="Lato Black"/>
              </a:rPr>
              <a:t> Step 1 screenshot</a:t>
            </a:r>
            <a:endParaRPr>
              <a:solidFill>
                <a:schemeClr val="dk1"/>
              </a:solidFill>
            </a:endParaRPr>
          </a:p>
          <a:p>
            <a:pPr marL="0" lvl="0" indent="0" algn="l" rtl="0">
              <a:spcBef>
                <a:spcPts val="0"/>
              </a:spcBef>
              <a:spcAft>
                <a:spcPts val="0"/>
              </a:spcAft>
              <a:buNone/>
            </a:pPr>
            <a:endParaRPr sz="2400">
              <a:solidFill>
                <a:srgbClr val="FC5155"/>
              </a:solidFill>
              <a:latin typeface="Lato Black"/>
              <a:ea typeface="Lato Black"/>
              <a:cs typeface="Lato Black"/>
              <a:sym typeface="Lato Black"/>
            </a:endParaRPr>
          </a:p>
          <a:p>
            <a:pPr marL="0" lvl="0" indent="0" algn="l" rtl="0">
              <a:spcBef>
                <a:spcPts val="0"/>
              </a:spcBef>
              <a:spcAft>
                <a:spcPts val="0"/>
              </a:spcAft>
              <a:buNone/>
            </a:pPr>
            <a:endParaRPr/>
          </a:p>
        </p:txBody>
      </p:sp>
      <p:pic>
        <p:nvPicPr>
          <p:cNvPr id="88" name="Google Shape;88;p13"/>
          <p:cNvPicPr preferRelativeResize="0"/>
          <p:nvPr/>
        </p:nvPicPr>
        <p:blipFill>
          <a:blip r:embed="rId3">
            <a:alphaModFix/>
          </a:blip>
          <a:stretch>
            <a:fillRect/>
          </a:stretch>
        </p:blipFill>
        <p:spPr>
          <a:xfrm>
            <a:off x="1371600" y="2571950"/>
            <a:ext cx="6515098" cy="2089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p:nvPr/>
        </p:nvSpPr>
        <p:spPr>
          <a:xfrm>
            <a:off x="1371600" y="1783250"/>
            <a:ext cx="6515100" cy="28782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0" lvl="0" indent="0" algn="ctr" rtl="0">
              <a:spcBef>
                <a:spcPts val="0"/>
              </a:spcBef>
              <a:spcAft>
                <a:spcPts val="0"/>
              </a:spcAft>
              <a:buClr>
                <a:schemeClr val="dk1"/>
              </a:buClr>
              <a:buSzPts val="1100"/>
              <a:buFont typeface="Arial"/>
              <a:buNone/>
            </a:pPr>
            <a:r>
              <a:rPr lang="en" sz="1800" b="1" i="1">
                <a:solidFill>
                  <a:srgbClr val="4D4D4D"/>
                </a:solidFill>
                <a:latin typeface="Lato"/>
                <a:ea typeface="Lato"/>
                <a:cs typeface="Lato"/>
                <a:sym typeface="Lato"/>
              </a:rPr>
              <a:t>Insert Part A, Task 3, Step 2 screenshot here.</a:t>
            </a:r>
            <a:endParaRPr sz="1800" b="1" i="1">
              <a:solidFill>
                <a:srgbClr val="4D4D4D"/>
              </a:solidFill>
              <a:latin typeface="Lato"/>
              <a:ea typeface="Lato"/>
              <a:cs typeface="Lato"/>
              <a:sym typeface="Lato"/>
            </a:endParaRPr>
          </a:p>
          <a:p>
            <a:pPr marL="0" lvl="0" indent="0" algn="ctr" rtl="0">
              <a:spcBef>
                <a:spcPts val="0"/>
              </a:spcBef>
              <a:spcAft>
                <a:spcPts val="0"/>
              </a:spcAft>
              <a:buNone/>
            </a:pPr>
            <a:endParaRPr sz="1800" b="1" i="1">
              <a:solidFill>
                <a:srgbClr val="4D4D4D"/>
              </a:solidFill>
              <a:latin typeface="Lato"/>
              <a:ea typeface="Lato"/>
              <a:cs typeface="Lato"/>
              <a:sym typeface="Lato"/>
            </a:endParaRPr>
          </a:p>
        </p:txBody>
      </p:sp>
      <p:sp>
        <p:nvSpPr>
          <p:cNvPr id="94" name="Google Shape;94;p14"/>
          <p:cNvSpPr txBox="1">
            <a:spLocks noGrp="1"/>
          </p:cNvSpPr>
          <p:nvPr>
            <p:ph type="title"/>
          </p:nvPr>
        </p:nvSpPr>
        <p:spPr>
          <a:xfrm>
            <a:off x="220025" y="381463"/>
            <a:ext cx="6282300" cy="6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3:</a:t>
            </a:r>
            <a:r>
              <a:rPr lang="en" sz="2400">
                <a:solidFill>
                  <a:srgbClr val="434343"/>
                </a:solidFill>
                <a:latin typeface="Lato Black"/>
                <a:ea typeface="Lato Black"/>
                <a:cs typeface="Lato Black"/>
                <a:sym typeface="Lato Black"/>
              </a:rPr>
              <a:t> Step 2 screenshot</a:t>
            </a:r>
            <a:endParaRPr>
              <a:solidFill>
                <a:schemeClr val="dk1"/>
              </a:solidFill>
            </a:endParaRPr>
          </a:p>
          <a:p>
            <a:pPr marL="0" lvl="0" indent="0" algn="l" rtl="0">
              <a:spcBef>
                <a:spcPts val="0"/>
              </a:spcBef>
              <a:spcAft>
                <a:spcPts val="0"/>
              </a:spcAft>
              <a:buNone/>
            </a:pPr>
            <a:endParaRPr sz="2400">
              <a:solidFill>
                <a:srgbClr val="FC5155"/>
              </a:solidFill>
              <a:latin typeface="Lato Black"/>
              <a:ea typeface="Lato Black"/>
              <a:cs typeface="Lato Black"/>
              <a:sym typeface="Lato Black"/>
            </a:endParaRPr>
          </a:p>
          <a:p>
            <a:pPr marL="0" lvl="0" indent="0" algn="l" rtl="0">
              <a:spcBef>
                <a:spcPts val="0"/>
              </a:spcBef>
              <a:spcAft>
                <a:spcPts val="0"/>
              </a:spcAft>
              <a:buNone/>
            </a:pPr>
            <a:endParaRPr/>
          </a:p>
        </p:txBody>
      </p:sp>
      <p:pic>
        <p:nvPicPr>
          <p:cNvPr id="95" name="Google Shape;95;p14"/>
          <p:cNvPicPr preferRelativeResize="0"/>
          <p:nvPr/>
        </p:nvPicPr>
        <p:blipFill>
          <a:blip r:embed="rId3">
            <a:alphaModFix/>
          </a:blip>
          <a:stretch>
            <a:fillRect/>
          </a:stretch>
        </p:blipFill>
        <p:spPr>
          <a:xfrm>
            <a:off x="1371525" y="1783250"/>
            <a:ext cx="6515098" cy="28782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1146</TotalTime>
  <Words>1690</Words>
  <Application>Microsoft Office PowerPoint</Application>
  <PresentationFormat>On-screen Show (16:9)</PresentationFormat>
  <Paragraphs>167</Paragraphs>
  <Slides>39</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Lato</vt:lpstr>
      <vt:lpstr>Lato Black</vt:lpstr>
      <vt:lpstr>Lato Light</vt:lpstr>
      <vt:lpstr>Arial</vt:lpstr>
      <vt:lpstr>Simple Light</vt:lpstr>
      <vt:lpstr>Lead Management in Salesforce  Independent Project: Use Salesforce to Identify Sales Prospects</vt:lpstr>
      <vt:lpstr>Part A Overview  </vt:lpstr>
      <vt:lpstr>Part A, Task 1: Structure and Download Lead Data</vt:lpstr>
      <vt:lpstr>Part A, Task 1: Screenshot </vt:lpstr>
      <vt:lpstr>Part A, Task 2: Import Data in Salesforce </vt:lpstr>
      <vt:lpstr>Part A, Task 2: Screenshot </vt:lpstr>
      <vt:lpstr>Part A, Task 3: Create a List View and Filter for Leads  </vt:lpstr>
      <vt:lpstr>Part A, Task 3: Step 1 screenshot  </vt:lpstr>
      <vt:lpstr>Part A, Task 3: Step 2 screenshot  </vt:lpstr>
      <vt:lpstr>Part A, Task 3: Step 3 screenshot  </vt:lpstr>
      <vt:lpstr>Part A, Task 3: Step 4 screenshot  </vt:lpstr>
      <vt:lpstr>Part A, Task 4: Associate Your Leads with a Campaign </vt:lpstr>
      <vt:lpstr>Part A, Task 4: Screenshot </vt:lpstr>
      <vt:lpstr>Part A, Task 5: Business Case Analysis </vt:lpstr>
      <vt:lpstr>Part A, Task 5: Written response </vt:lpstr>
      <vt:lpstr>You have reached the end of Part A! </vt:lpstr>
      <vt:lpstr>Part B Overview  </vt:lpstr>
      <vt:lpstr>Part B Task 1: Filter Leads</vt:lpstr>
      <vt:lpstr>Part B Task 1: Screenshot</vt:lpstr>
      <vt:lpstr>Part B Task 2: Initiate Contact with Leads via Email</vt:lpstr>
      <vt:lpstr>Part B Task 2: Step 1 screenshot</vt:lpstr>
      <vt:lpstr>Part B Task 2: Step 2 screenshot</vt:lpstr>
      <vt:lpstr>Part B Task 2: Step 3 screenshot</vt:lpstr>
      <vt:lpstr>Part B Task 2: Step 4 screenshot</vt:lpstr>
      <vt:lpstr>Part B Task 3: Continue Contact with Leads via Calls</vt:lpstr>
      <vt:lpstr>Part B Task 3: Step 1 screenshot</vt:lpstr>
      <vt:lpstr>Part B Task 3: Step 2 screenshot</vt:lpstr>
      <vt:lpstr>Part B Task 3: Step 3 screenshot</vt:lpstr>
      <vt:lpstr>Part B Task 3: Step 4 screenshot</vt:lpstr>
      <vt:lpstr>Part B Task 4: Mark Leads as Hot</vt:lpstr>
      <vt:lpstr>Part B Task 4: Screenshot</vt:lpstr>
      <vt:lpstr>Part B Task 5: Create Email Templates</vt:lpstr>
      <vt:lpstr>Part B Task 5: Screenshot</vt:lpstr>
      <vt:lpstr>Part B Task 6: Convert Leads</vt:lpstr>
      <vt:lpstr>Part B Task 6: Step 1 screenshot</vt:lpstr>
      <vt:lpstr>Part B Task 6: Step 2 screenshot</vt:lpstr>
      <vt:lpstr>Part B Task 6: Step 3 screenshot</vt:lpstr>
      <vt:lpstr>Part B Task 6: Step 4 screenshot</vt:lpstr>
      <vt:lpstr>You have reached the end of Part B!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 Management in Salesforce  Independent Project: Use Salesforce to Identify Sales Prospects</dc:title>
  <cp:lastModifiedBy>Basanta Gurung</cp:lastModifiedBy>
  <cp:revision>12</cp:revision>
  <dcterms:modified xsi:type="dcterms:W3CDTF">2024-01-17T21:12:03Z</dcterms:modified>
</cp:coreProperties>
</file>